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825" r:id="rId3"/>
    <p:sldId id="2082" r:id="rId4"/>
    <p:sldId id="259" r:id="rId5"/>
    <p:sldId id="261" r:id="rId6"/>
    <p:sldId id="2136" r:id="rId7"/>
    <p:sldId id="2083" r:id="rId8"/>
    <p:sldId id="2081" r:id="rId9"/>
    <p:sldId id="1980" r:id="rId10"/>
    <p:sldId id="2084" r:id="rId11"/>
    <p:sldId id="2143" r:id="rId12"/>
    <p:sldId id="813" r:id="rId13"/>
    <p:sldId id="815" r:id="rId14"/>
    <p:sldId id="2062" r:id="rId15"/>
    <p:sldId id="1952" r:id="rId16"/>
    <p:sldId id="2063" r:id="rId17"/>
    <p:sldId id="2137" r:id="rId18"/>
    <p:sldId id="2089" r:id="rId19"/>
    <p:sldId id="2090" r:id="rId20"/>
    <p:sldId id="2111" r:id="rId21"/>
    <p:sldId id="2103" r:id="rId22"/>
    <p:sldId id="2102" r:id="rId23"/>
    <p:sldId id="2108" r:id="rId24"/>
    <p:sldId id="2104" r:id="rId25"/>
    <p:sldId id="2110" r:id="rId26"/>
    <p:sldId id="1062" r:id="rId27"/>
    <p:sldId id="1063" r:id="rId28"/>
    <p:sldId id="2097" r:id="rId29"/>
    <p:sldId id="2098" r:id="rId30"/>
    <p:sldId id="2099" r:id="rId31"/>
    <p:sldId id="2100" r:id="rId32"/>
    <p:sldId id="2150" r:id="rId33"/>
    <p:sldId id="257" r:id="rId34"/>
    <p:sldId id="456" r:id="rId35"/>
    <p:sldId id="822" r:id="rId36"/>
    <p:sldId id="2091" r:id="rId37"/>
    <p:sldId id="824" r:id="rId38"/>
    <p:sldId id="1999" r:id="rId39"/>
    <p:sldId id="2140" r:id="rId40"/>
    <p:sldId id="2056" r:id="rId41"/>
    <p:sldId id="2055" r:id="rId42"/>
    <p:sldId id="2057" r:id="rId43"/>
    <p:sldId id="2059" r:id="rId44"/>
    <p:sldId id="2060" r:id="rId45"/>
    <p:sldId id="2061" r:id="rId46"/>
    <p:sldId id="2145" r:id="rId47"/>
    <p:sldId id="2141" r:id="rId48"/>
    <p:sldId id="2058" r:id="rId49"/>
    <p:sldId id="820" r:id="rId50"/>
    <p:sldId id="2101" r:id="rId51"/>
    <p:sldId id="2093" r:id="rId52"/>
    <p:sldId id="2071" r:id="rId53"/>
    <p:sldId id="2075" r:id="rId54"/>
    <p:sldId id="2072" r:id="rId55"/>
    <p:sldId id="2073" r:id="rId56"/>
    <p:sldId id="2074" r:id="rId57"/>
    <p:sldId id="2076" r:id="rId58"/>
    <p:sldId id="2142" r:id="rId59"/>
    <p:sldId id="2077" r:id="rId60"/>
    <p:sldId id="2117" r:id="rId61"/>
    <p:sldId id="2121" r:id="rId62"/>
    <p:sldId id="2119" r:id="rId63"/>
    <p:sldId id="2120" r:id="rId64"/>
    <p:sldId id="2130" r:id="rId65"/>
    <p:sldId id="2132" r:id="rId66"/>
    <p:sldId id="2123" r:id="rId67"/>
    <p:sldId id="2124" r:id="rId68"/>
    <p:sldId id="2125" r:id="rId69"/>
    <p:sldId id="2126" r:id="rId70"/>
    <p:sldId id="2135" r:id="rId71"/>
    <p:sldId id="2138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29"/>
    <p:restoredTop sz="94519"/>
  </p:normalViewPr>
  <p:slideViewPr>
    <p:cSldViewPr snapToGrid="0">
      <p:cViewPr varScale="1">
        <p:scale>
          <a:sx n="291" d="100"/>
          <a:sy n="291" d="100"/>
        </p:scale>
        <p:origin x="165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52F07-206D-6A40-BAFB-EA064BB11D67}" type="datetimeFigureOut">
              <a:rPr lang="en-US" smtClean="0"/>
              <a:t>7/21/25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37276-419E-D941-A0BB-CE25D4D3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57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70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49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19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2578C-D7DB-D146-9148-4386F8D227E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40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DCE8B-506A-10A2-D24E-BEFA8046A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2D02D263-647D-0076-929F-AF5312596FC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109C1625-2458-5873-C813-BFFE2269EA3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1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D4923-7D2A-EC83-0F72-486907B01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9B4017BC-F819-9D26-78B6-3C3CA5A3CF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20</a:t>
            </a:fld>
            <a:endParaRPr lang="en-US" altLang="x-none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4B7B50D2-DE2F-DB84-9C70-B9368793AB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58C24E51-0259-3E74-13F7-E2FFECA651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7720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28</a:t>
            </a:fld>
            <a:endParaRPr lang="en-US" altLang="x-none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13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F845D86-3088-F94E-9E13-1DB59550F17B}" type="slidenum">
              <a:rPr lang="en-US" altLang="x-none" sz="1200"/>
              <a:pPr eaLnBrk="1" hangingPunct="1"/>
              <a:t>29</a:t>
            </a:fld>
            <a:endParaRPr lang="en-US" altLang="x-none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145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B2DE9EB-49E9-E340-89DA-25817C0829DA}" type="slidenum">
              <a:rPr lang="en-US" altLang="x-none" sz="1200"/>
              <a:pPr eaLnBrk="1" hangingPunct="1"/>
              <a:t>30</a:t>
            </a:fld>
            <a:endParaRPr lang="en-US" altLang="x-none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6615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95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ABD4F-6E26-18A7-400A-0FFD1BD9A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4D9B9E-7FD6-4418-FCE4-72A2BDCDB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EB13A-3CC1-1C99-0E7B-409ED64B3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FBF1A-536B-2D1F-DB26-464DAEEC2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22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1925-B21D-A444-B48A-EB372F667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EDA43-52F2-036A-5061-8D9744E41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6AE97-E271-2639-ACED-37E0D3E6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F634-8F09-A043-ADEB-87BACF55EC4F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F5235-B2C2-7116-E470-C860EED8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EF5C9-56CE-B7CB-1C62-07AA9967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7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96EE-4FD1-B82E-4BC9-79A13ED2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9767C-C851-5D80-2BB0-489285A52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113FD-CE65-7C9E-85F4-DA9E0937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7F00-4338-324E-A6FD-72AE3B95BED9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46A49-6523-317B-575B-17ACE834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D3D0-33A5-511D-D999-10645AE9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17AF4-AE9A-6E4A-D5CA-1BF10E75B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919C6-4627-4927-5012-457AEA097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FF492-8842-B7A5-E066-9D0015D6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A7551-D18C-244E-8EE6-C14934F8177F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D0E2B-99E3-9CB4-3030-E9B4D4B3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D563D-C1AA-B73F-7CE3-FAE185A8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569A-99B7-8479-DE6A-5445C610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3FDA3-762E-B7AE-CBD3-B7DF9C4F0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7D7D9-AABA-766E-E2FB-E17E4730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BC999-F5A1-1E90-F8BB-A43F7FA2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2E421-F2BE-E924-A685-2043528A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3EC4-C495-977D-2CA0-2D5D46D5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4EF2A-5EC0-56E2-68C5-43BCA65F5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B2835-FFEF-BBBE-4694-2A5993F5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3AB5F-CA77-3545-995D-EE0F5A661135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F84B5-C32B-E0C8-3353-51E10DBF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C243A-A380-FAC6-2763-D3357A0A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5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8A1-BF6F-8D4F-920A-66A31FAA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CCDF-663C-1BF0-7772-1AFB650AA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5356F-5503-3034-DCA7-85D94D018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98DC8-62B1-2E60-74BF-D55067AA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A574C-E55C-639D-31AF-9402A713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E4204-4C94-E2B7-AF4A-EBDABC66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06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0E8C-9BA0-63DB-53AE-7F8ED591B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E1E49-8B2E-7F89-15B3-9A8B737B5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B78B7-0DB2-3A4B-B331-7893933D6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82FBD-8368-927B-3B85-9E9FF811F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A275E-FB61-0C70-0CB7-CF8CDA5FD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81463-A590-104F-B61B-48300C27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1F7D-7A5A-6546-97A2-0AE194EB742C}" type="datetime1">
              <a:rPr lang="en-US" smtClean="0"/>
              <a:t>7/21/25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36C95-9C2B-D2A4-A93F-FBB240E7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DA90BA-AD38-C1E5-EFD0-EBF99B03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6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7318-9DDE-9778-966E-A021F3B7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3B577-BAE6-E3D4-BD55-71EAF819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5FA01-2129-3128-89CD-6C034219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F4C7F-07CD-377B-B804-90C9418E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6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48144D-93F0-A747-D5CB-C5D7B5C5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3029B-150F-E178-9176-576B4186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9A164-E37B-4467-3164-541A4D9B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4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09CC-7C4A-AE00-1665-CFA158BC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0335F-17C7-A50A-D1FC-AE7BB33F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5716C-F1E6-281A-51F9-3B24907ED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08535-B655-F8D8-B0FF-4CA87719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759B-F918-A649-9B1D-EAA9D55A0857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6F210-FB19-282C-ED5E-05218290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AA1BF-D8D9-FD33-9EE7-853198AA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4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9CC7-BAC0-C46E-9DF2-9E2E02AB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62649-193A-D468-BCE4-63176861B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F2B9A-DC4A-8D4B-9162-95E476EBE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72D17-1A88-EEFC-83C8-D74D9A1A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CA96E-F3B1-0744-9BE7-9EB7BD183C6C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FC79C-09B1-E6EB-AD0F-709A198D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3DFAE-1124-647C-19E9-5768EF85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8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D298F-1CA0-7345-3592-69FD15B8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D71C1-D7AF-6693-AF83-259A326E1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2E293-84AB-BDA9-B5A4-DB971F1F3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3BF305-79BD-4146-A287-42D4CBB086E2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FE864-95C6-B1B4-1803-2A358F793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002C1-85EA-B378-F87F-00AE3F9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8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kwchurch/kwchurch.github.io/blob/main/slides/PMI%20to%20Bots.ppt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hyperlink" Target="https://commons.wikimedia.org/w/index.php?curid=99322433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eb.stanford.edu/~jurafsky/slp3/6.pdf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web.stanford.edu/~jurafsky/slp3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clanthology.org/J90-1003/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aclanthology.org/J90-1003.pdf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eb.stanford.edu/~jurafsky/slp3/6.pdf#page=14.29" TargetMode="Externa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en.wikipedia.org/wiki/Independent_and_identically_distributed_random_variable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slides/vectorsemantics2024.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ordassociation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nse_data" TargetMode="External"/><Relationship Id="rId2" Type="http://schemas.openxmlformats.org/officeDocument/2006/relationships/hyperlink" Target="https://en.wikipedia.org/wiki/Gestalt_psycholog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520.png"/><Relationship Id="rId4" Type="http://schemas.openxmlformats.org/officeDocument/2006/relationships/hyperlink" Target="https://code.google.com/archive/p/word2vec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twitter.com/tallinzen" TargetMode="Externa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github.com/kwchurch/JSALT_Better_Together/blob/main/src/make_HF_embeddings.p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chronicle.com/article/im-a-student-you-have-no-idea-how-much-were-using-chatgp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4D4C-1CEE-D551-331D-166B43D0E8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From PMI to Bots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6406F-5975-471F-487F-394062924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July 2025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95B77-E025-04CE-1668-8DED77E28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5603-0CB6-664F-A64A-DD120D5C250F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50B46-546E-803C-9B88-4728843C4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AB58A-18CC-F520-2910-E2325B01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66C261-F537-DE62-3302-0F09CB509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588" y="4416097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9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E75A70-F328-EDD5-BA2A-913F6ACA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Cheating: Do’s and Don’ts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01280-F732-1E82-D0BB-643D774C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Do’s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C2DBB1-3E85-7616-5860-BFC6409730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 are more fluent</a:t>
            </a:r>
          </a:p>
          <a:p>
            <a:pPr lvl="1"/>
            <a:r>
              <a:rPr lang="en-US" dirty="0"/>
              <a:t>than trustworthy</a:t>
            </a:r>
          </a:p>
          <a:p>
            <a:r>
              <a:rPr lang="en-US" dirty="0"/>
              <a:t>Use bots to improve fluency</a:t>
            </a:r>
          </a:p>
          <a:p>
            <a:pPr lvl="1"/>
            <a:r>
              <a:rPr lang="en-US" dirty="0"/>
              <a:t>Modern version of a thesaurus</a:t>
            </a:r>
          </a:p>
          <a:p>
            <a:r>
              <a:rPr lang="en-US" dirty="0"/>
              <a:t>Assume responsibility</a:t>
            </a:r>
          </a:p>
          <a:p>
            <a:pPr lvl="1"/>
            <a:r>
              <a:rPr lang="en-US" dirty="0"/>
              <a:t>for what you say</a:t>
            </a:r>
          </a:p>
          <a:p>
            <a:r>
              <a:rPr lang="en-US" dirty="0"/>
              <a:t>Human-in-the-loop</a:t>
            </a:r>
          </a:p>
          <a:p>
            <a:pPr lvl="1"/>
            <a:r>
              <a:rPr lang="en-US" dirty="0"/>
              <a:t>Collaboration</a:t>
            </a:r>
          </a:p>
          <a:p>
            <a:pPr lvl="2"/>
            <a:r>
              <a:rPr lang="en-US" dirty="0"/>
              <a:t>Machines are better at fluency</a:t>
            </a:r>
          </a:p>
          <a:p>
            <a:pPr lvl="2"/>
            <a:r>
              <a:rPr lang="en-US" dirty="0"/>
              <a:t>Humans are more trustworthy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EF875D-3B17-0883-3238-733465496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Don’ts (Cheating)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D3999B-6CD1-871C-8BB7-00FF6D43A1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Traffic in misinformation</a:t>
            </a:r>
          </a:p>
          <a:p>
            <a:r>
              <a:rPr lang="en-US" dirty="0"/>
              <a:t>Use bots to get a good grade without mastering the material</a:t>
            </a:r>
          </a:p>
          <a:p>
            <a:pPr lvl="1"/>
            <a:r>
              <a:rPr lang="en-US" dirty="0"/>
              <a:t>You are only cheating yourself</a:t>
            </a:r>
          </a:p>
          <a:p>
            <a:r>
              <a:rPr lang="en-US" dirty="0"/>
              <a:t>End-to-End Systems</a:t>
            </a:r>
          </a:p>
          <a:p>
            <a:pPr lvl="1"/>
            <a:r>
              <a:rPr lang="en-US" dirty="0"/>
              <a:t>Self-organizing </a:t>
            </a:r>
          </a:p>
          <a:p>
            <a:pPr lvl="1"/>
            <a:r>
              <a:rPr lang="en-US" dirty="0"/>
              <a:t>Turn-key</a:t>
            </a:r>
          </a:p>
          <a:p>
            <a:r>
              <a:rPr lang="en-US" dirty="0"/>
              <a:t>Fire experts: </a:t>
            </a:r>
          </a:p>
          <a:p>
            <a:pPr lvl="1"/>
            <a:r>
              <a:rPr lang="en-US" dirty="0"/>
              <a:t>linguists, historians, programmers, </a:t>
            </a:r>
          </a:p>
          <a:p>
            <a:pPr lvl="1"/>
            <a:r>
              <a:rPr lang="en-US" dirty="0"/>
              <a:t>yourself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97AB7-7C5A-2075-E6AB-47EB3C568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C7EBD-A475-9DA6-47B7-483EE54B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A97EF-A6E7-C80F-FC0D-673FF347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604899-2CC6-26F2-9DBA-A014757B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809" y="136525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5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44DE71-B8E0-1CA5-D22D-BD26788F6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Bots are more fluent than trustworthy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87398C-93B4-D6F4-6216-99CD3D4C8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Bots have amazing </a:t>
            </a:r>
          </a:p>
          <a:p>
            <a:pPr lvl="1"/>
            <a:r>
              <a:rPr lang="en-US" dirty="0"/>
              <a:t>Strengths: fluency</a:t>
            </a:r>
          </a:p>
          <a:p>
            <a:pPr lvl="1"/>
            <a:r>
              <a:rPr lang="en-US" dirty="0"/>
              <a:t>Weaknesses: trustworthiness (hallucinations)</a:t>
            </a:r>
          </a:p>
          <a:p>
            <a:r>
              <a:rPr lang="en-US" dirty="0"/>
              <a:t>On the Dangers of Stochastic Parrots: </a:t>
            </a:r>
          </a:p>
          <a:p>
            <a:pPr lvl="1"/>
            <a:r>
              <a:rPr lang="en-US" dirty="0"/>
              <a:t>Can Language Models Be Too Big? 🦜</a:t>
            </a:r>
          </a:p>
          <a:p>
            <a:r>
              <a:rPr lang="en-US" dirty="0"/>
              <a:t>Educational testing: </a:t>
            </a:r>
          </a:p>
          <a:p>
            <a:pPr lvl="1"/>
            <a:r>
              <a:rPr lang="en-US" dirty="0"/>
              <a:t>Measure vocabulary size</a:t>
            </a:r>
          </a:p>
          <a:p>
            <a:pPr lvl="1"/>
            <a:r>
              <a:rPr lang="en-US" dirty="0"/>
              <a:t>Assumption: Vocabulary size </a:t>
            </a:r>
            <a:r>
              <a:rPr lang="en-US" dirty="0">
                <a:sym typeface="Wingdings" pitchFamily="2" charset="2"/>
              </a:rPr>
              <a:t> “Intelligence”  Success in life</a:t>
            </a:r>
          </a:p>
          <a:p>
            <a:pPr lvl="1"/>
            <a:r>
              <a:rPr lang="en-US" dirty="0">
                <a:sym typeface="Wingdings" pitchFamily="2" charset="2"/>
              </a:rPr>
              <a:t>But vocabulary size depends on environment</a:t>
            </a:r>
          </a:p>
          <a:p>
            <a:pPr lvl="2"/>
            <a:r>
              <a:rPr lang="en-US" dirty="0">
                <a:sym typeface="Wingdings" pitchFamily="2" charset="2"/>
              </a:rPr>
              <a:t>“The million-word gap”</a:t>
            </a:r>
          </a:p>
          <a:p>
            <a:pPr lvl="2"/>
            <a:r>
              <a:rPr lang="en-US" dirty="0">
                <a:sym typeface="Wingdings" pitchFamily="2" charset="2"/>
              </a:rPr>
              <a:t>Children in richer homes  Hear more language  Larger vocabulary  More success</a:t>
            </a:r>
          </a:p>
          <a:p>
            <a:pPr lvl="1"/>
            <a:r>
              <a:rPr lang="en-US" dirty="0">
                <a:sym typeface="Wingdings" pitchFamily="2" charset="2"/>
              </a:rPr>
              <a:t>Note: bots have super-human vocabularies</a:t>
            </a:r>
          </a:p>
          <a:p>
            <a:pPr lvl="2"/>
            <a:r>
              <a:rPr lang="en-US" dirty="0">
                <a:sym typeface="Wingdings" pitchFamily="2" charset="2"/>
              </a:rPr>
              <a:t>Because they have been trained on more data</a:t>
            </a:r>
          </a:p>
          <a:p>
            <a:pPr lvl="3"/>
            <a:r>
              <a:rPr lang="en-US" dirty="0">
                <a:sym typeface="Wingdings" pitchFamily="2" charset="2"/>
              </a:rPr>
              <a:t>than people could read in a lifetime</a:t>
            </a:r>
          </a:p>
          <a:p>
            <a:pPr lvl="2"/>
            <a:r>
              <a:rPr lang="en-US" dirty="0">
                <a:sym typeface="Wingdings" pitchFamily="2" charset="2"/>
              </a:rPr>
              <a:t>Training: </a:t>
            </a:r>
            <a:r>
              <a:rPr lang="en-US" dirty="0"/>
              <a:t>Psychological Reality (?)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95450-C189-D03A-AA8F-B1C867A3F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7EC3E-5BC7-B635-6394-26BA9CBA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A0EE6-EAF6-80A9-D5AE-D86D80DB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EDE083-BCA2-296D-3F9B-D3D8FB3D2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028" y="0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2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7C95-A2F2-D576-A3BA-EF6FBB1F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Narrative/Hype: Bots are completely “new”</a:t>
            </a:r>
            <a:br>
              <a:rPr lang="en-US" dirty="0"/>
            </a:br>
            <a:r>
              <a:rPr lang="en-US" dirty="0"/>
              <a:t>But there is much to learn from the Past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BC0AD5-B14B-25E7-D237-26ABD8F51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B412-518D-30D2-1F76-695CEB8735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8E3B22-5B3F-20C1-00A3-69073809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Empiricism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3FD80-9B08-9F3E-4F58-0F652362E4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Distributional Hypothesis</a:t>
            </a:r>
          </a:p>
          <a:p>
            <a:pPr lvl="1"/>
            <a:r>
              <a:rPr lang="en-US" dirty="0" err="1"/>
              <a:t>Zellig</a:t>
            </a:r>
            <a:r>
              <a:rPr lang="en-US" dirty="0"/>
              <a:t> Harris (Chomsky’s Advisor)</a:t>
            </a:r>
          </a:p>
          <a:p>
            <a:r>
              <a:rPr lang="en-US" i="1" dirty="0"/>
              <a:t>You shall know a word by the company it keeps </a:t>
            </a:r>
          </a:p>
          <a:p>
            <a:pPr marL="457200" lvl="1" indent="0">
              <a:buNone/>
            </a:pPr>
            <a:r>
              <a:rPr lang="en-US" dirty="0"/>
              <a:t>– Firth (1957)</a:t>
            </a:r>
          </a:p>
          <a:p>
            <a:r>
              <a:rPr lang="en-US" i="1" dirty="0"/>
              <a:t>Every time I fire a linguist, </a:t>
            </a:r>
          </a:p>
          <a:p>
            <a:pPr lvl="1"/>
            <a:r>
              <a:rPr lang="en-US" i="1" dirty="0"/>
              <a:t>the performance of the speech recognizer goes up </a:t>
            </a:r>
          </a:p>
          <a:p>
            <a:pPr marL="457200" lvl="1" indent="0">
              <a:buNone/>
            </a:pPr>
            <a:r>
              <a:rPr lang="en-US" dirty="0"/>
              <a:t>	– Jelinek (2004)</a:t>
            </a:r>
          </a:p>
          <a:p>
            <a:r>
              <a:rPr lang="en-US" i="1" dirty="0"/>
              <a:t>There is no data like more data</a:t>
            </a:r>
          </a:p>
          <a:p>
            <a:pPr marL="457200" lvl="1" indent="0">
              <a:buNone/>
            </a:pPr>
            <a:r>
              <a:rPr lang="en-US" dirty="0"/>
              <a:t>	– Mercer (1988)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F6545-65B4-0894-891C-8D96B0D9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9DBA-E69F-1D48-98FC-9658F6159068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B0189-DA40-BD5E-7E20-E4D7ED15F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89E1-B89F-186D-7EF7-9753C8AF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12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049CFF5-0194-466F-95BF-DA41AF6772A5}"/>
              </a:ext>
            </a:extLst>
          </p:cNvPr>
          <p:cNvSpPr/>
          <p:nvPr/>
        </p:nvSpPr>
        <p:spPr>
          <a:xfrm>
            <a:off x="9246918" y="3655635"/>
            <a:ext cx="1740596" cy="507931"/>
          </a:xfrm>
          <a:prstGeom prst="wedgeRoundRectCallout">
            <a:avLst>
              <a:gd name="adj1" fmla="val -60448"/>
              <a:gd name="adj2" fmla="val -418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Collocations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D30203E-A926-1098-CD1B-3738BE8D7E3C}"/>
              </a:ext>
            </a:extLst>
          </p:cNvPr>
          <p:cNvSpPr/>
          <p:nvPr/>
        </p:nvSpPr>
        <p:spPr>
          <a:xfrm>
            <a:off x="8474641" y="1710265"/>
            <a:ext cx="3015117" cy="698986"/>
          </a:xfrm>
          <a:prstGeom prst="wedgeRoundRectCallout">
            <a:avLst>
              <a:gd name="adj1" fmla="val -69072"/>
              <a:gd name="adj2" fmla="val 266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data (corpora) to settle open questions</a:t>
            </a:r>
          </a:p>
        </p:txBody>
      </p:sp>
    </p:spTree>
    <p:extLst>
      <p:ext uri="{BB962C8B-B14F-4D97-AF65-F5344CB8AC3E}">
        <p14:creationId xmlns:p14="http://schemas.microsoft.com/office/powerpoint/2010/main" val="319486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with numbers and a number of people&#10;&#10;AI-generated content may be incorrect.">
            <a:extLst>
              <a:ext uri="{FF2B5EF4-FFF2-40B4-BE49-F238E27FC236}">
                <a16:creationId xmlns:a16="http://schemas.microsoft.com/office/drawing/2014/main" id="{0753C415-ED0F-4416-610F-64DDB009D7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32116"/>
            <a:ext cx="5181600" cy="3738355"/>
          </a:xfrm>
        </p:spPr>
      </p:pic>
      <p:pic>
        <p:nvPicPr>
          <p:cNvPr id="8" name="Content Placeholder 7" descr="A graph of a graph of a fraction of empirical papers&#10;&#10;AI-generated content may be incorrect.">
            <a:extLst>
              <a:ext uri="{FF2B5EF4-FFF2-40B4-BE49-F238E27FC236}">
                <a16:creationId xmlns:a16="http://schemas.microsoft.com/office/drawing/2014/main" id="{80F6344C-262D-E5F7-6FB1-6D586A3E6A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85870"/>
            <a:ext cx="5181600" cy="4230847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8C621B-938F-4F1C-1D8B-CE0CD16D5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692" y="0"/>
            <a:ext cx="1934308" cy="193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C78DA6-FEE7-8492-883D-BA2973C7D009}"/>
              </a:ext>
            </a:extLst>
          </p:cNvPr>
          <p:cNvCxnSpPr>
            <a:cxnSpLocks/>
          </p:cNvCxnSpPr>
          <p:nvPr/>
        </p:nvCxnSpPr>
        <p:spPr>
          <a:xfrm flipV="1">
            <a:off x="9167446" y="2426677"/>
            <a:ext cx="762000" cy="255563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1CE91C0-F127-1ADD-BEB9-D69993E0D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6AC7B-4167-164F-B120-F12AEA5907CE}" type="datetime1">
              <a:rPr lang="en-US" smtClean="0"/>
              <a:t>7/21/25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084585F-A661-E540-DC7A-069EC0363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20F76B0-3813-F684-19B8-9EDB94291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6F3B6-9547-89C8-68F4-5CF6D5CFD048}"/>
              </a:ext>
            </a:extLst>
          </p:cNvPr>
          <p:cNvSpPr txBox="1">
            <a:spLocks/>
          </p:cNvSpPr>
          <p:nvPr/>
        </p:nvSpPr>
        <p:spPr>
          <a:xfrm>
            <a:off x="938213" y="2273397"/>
            <a:ext cx="5157787" cy="36845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Revival of rationalism (?)</a:t>
            </a:r>
          </a:p>
          <a:p>
            <a:pPr lvl="1"/>
            <a:r>
              <a:rPr lang="en-US" dirty="0"/>
              <a:t>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067ED-4BE3-BD3C-F051-D870AFF93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9470"/>
            <a:ext cx="6816969" cy="1325563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A Pendulum Swung Too Far</a:t>
            </a:r>
            <a:br>
              <a:rPr lang="en-US" sz="3100" dirty="0"/>
            </a:br>
            <a:r>
              <a:rPr lang="en-US" sz="3100" dirty="0"/>
              <a:t>Church, K. 2011. A Pendulum Swung Too Far. </a:t>
            </a:r>
            <a:r>
              <a:rPr lang="en-US" sz="3100" i="1" dirty="0"/>
              <a:t>Linguistic Issues in Language Technology</a:t>
            </a:r>
            <a:br>
              <a:rPr lang="en-US" sz="2200" dirty="0"/>
            </a:br>
            <a:endParaRPr lang="en-US" sz="2200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EAC38E7-CB1C-8FDB-B27B-183D3EA624CE}"/>
              </a:ext>
            </a:extLst>
          </p:cNvPr>
          <p:cNvSpPr/>
          <p:nvPr/>
        </p:nvSpPr>
        <p:spPr>
          <a:xfrm>
            <a:off x="419110" y="6190031"/>
            <a:ext cx="3916484" cy="507665"/>
          </a:xfrm>
          <a:prstGeom prst="wedgeRoundRectCallout">
            <a:avLst>
              <a:gd name="adj1" fmla="val -22947"/>
              <a:gd name="adj2" fmla="val -7731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Students rebel every twenty years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76FAE09-B248-3608-8FB8-FDD03140656B}"/>
              </a:ext>
            </a:extLst>
          </p:cNvPr>
          <p:cNvSpPr/>
          <p:nvPr/>
        </p:nvSpPr>
        <p:spPr>
          <a:xfrm>
            <a:off x="4899498" y="6152530"/>
            <a:ext cx="4075004" cy="545166"/>
          </a:xfrm>
          <a:prstGeom prst="wedgeRoundRectCallout">
            <a:avLst>
              <a:gd name="adj1" fmla="val -60935"/>
              <a:gd name="adj2" fmla="val 87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Grandparents &amp; Grandchildren</a:t>
            </a:r>
          </a:p>
        </p:txBody>
      </p:sp>
    </p:spTree>
    <p:extLst>
      <p:ext uri="{BB962C8B-B14F-4D97-AF65-F5344CB8AC3E}">
        <p14:creationId xmlns:p14="http://schemas.microsoft.com/office/powerpoint/2010/main" val="163608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1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D46FE6-B0E6-CEE0-2B52-D21D5D83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Science in 1950s</a:t>
            </a:r>
            <a:br>
              <a:rPr lang="en-US" dirty="0"/>
            </a:br>
            <a:r>
              <a:rPr lang="en-US" sz="3600" dirty="0"/>
              <a:t>at Harvard (and later MIT &amp; Brown)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DF436-CD4F-03C9-3C40-B9FCF7808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1491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CogSci</a:t>
            </a:r>
            <a:endParaRPr lang="en-US" dirty="0"/>
          </a:p>
          <a:p>
            <a:pPr lvl="1"/>
            <a:r>
              <a:rPr lang="en-US" dirty="0"/>
              <a:t>George Miller (</a:t>
            </a:r>
            <a:r>
              <a:rPr lang="en-US" dirty="0" err="1"/>
              <a:t>CogSci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Noam Chomsky (Linguistics)</a:t>
            </a:r>
          </a:p>
          <a:p>
            <a:pPr lvl="1"/>
            <a:r>
              <a:rPr lang="en-US" dirty="0"/>
              <a:t>Marvin Minsky (AI)</a:t>
            </a:r>
          </a:p>
          <a:p>
            <a:r>
              <a:rPr lang="en-US" dirty="0" err="1"/>
              <a:t>CogSci</a:t>
            </a:r>
            <a:r>
              <a:rPr lang="en-US" dirty="0"/>
              <a:t>: Reaction to</a:t>
            </a:r>
          </a:p>
          <a:p>
            <a:pPr lvl="1"/>
            <a:r>
              <a:rPr lang="en-US" dirty="0"/>
              <a:t>Information Theory (Bell Labs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MIT)</a:t>
            </a:r>
          </a:p>
          <a:p>
            <a:pPr lvl="1"/>
            <a:r>
              <a:rPr lang="en-US" dirty="0"/>
              <a:t>Behaviorism</a:t>
            </a:r>
          </a:p>
          <a:p>
            <a:pPr lvl="2"/>
            <a:r>
              <a:rPr lang="en-US" dirty="0"/>
              <a:t>BF Skinner</a:t>
            </a:r>
          </a:p>
          <a:p>
            <a:pPr lvl="2"/>
            <a:r>
              <a:rPr lang="en-US" dirty="0"/>
              <a:t>My father (Russell Church)</a:t>
            </a:r>
          </a:p>
          <a:p>
            <a:pPr lvl="3"/>
            <a:r>
              <a:rPr lang="en-US" dirty="0"/>
              <a:t>Q: Have I been in a Skinner box?</a:t>
            </a:r>
          </a:p>
          <a:p>
            <a:pPr lvl="3"/>
            <a:r>
              <a:rPr lang="en-US" dirty="0"/>
              <a:t>A: Yes</a:t>
            </a:r>
          </a:p>
          <a:p>
            <a:pPr lvl="1"/>
            <a:r>
              <a:rPr lang="en-US" dirty="0"/>
              <a:t>Empiricism</a:t>
            </a:r>
          </a:p>
          <a:p>
            <a:pPr lvl="2"/>
            <a:r>
              <a:rPr lang="en-US" dirty="0"/>
              <a:t>Zipf</a:t>
            </a:r>
          </a:p>
          <a:p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982A63B-AA2F-C811-364A-79721E3F4F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3112" y="1313973"/>
            <a:ext cx="4314975" cy="4351338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DEF0FD-4162-2ED7-4456-8B6B3A11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E79147-3BCA-CD06-42B5-55F95E198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9EE07-C497-1F10-B7CF-4D1A9399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276359-6B5F-FB29-CC95-782EB18A20E7}"/>
              </a:ext>
            </a:extLst>
          </p:cNvPr>
          <p:cNvSpPr txBox="1"/>
          <p:nvPr/>
        </p:nvSpPr>
        <p:spPr>
          <a:xfrm>
            <a:off x="4976445" y="5525353"/>
            <a:ext cx="7215555" cy="83099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By Original: </a:t>
            </a:r>
            <a:r>
              <a:rPr lang="en-US" sz="1600" dirty="0" err="1"/>
              <a:t>AndreasJS</a:t>
            </a:r>
            <a:r>
              <a:rPr lang="en-US" sz="1600" dirty="0"/>
              <a:t> Vector: </a:t>
            </a:r>
            <a:r>
              <a:rPr lang="en-US" sz="1600" dirty="0" err="1"/>
              <a:t>Pixelsquid</a:t>
            </a:r>
            <a:r>
              <a:rPr lang="en-US" sz="1600" dirty="0"/>
              <a:t> - This file was derived from: Skinner box scheme 01.png:  by </a:t>
            </a:r>
            <a:r>
              <a:rPr lang="en-US" sz="1600" dirty="0" err="1"/>
              <a:t>AndreasJS</a:t>
            </a:r>
            <a:r>
              <a:rPr lang="en-US" sz="1600" dirty="0"/>
              <a:t>, CC BY-SA 3.0, </a:t>
            </a:r>
            <a:r>
              <a:rPr lang="en-US" sz="1600" dirty="0">
                <a:hlinkClick r:id="rId4"/>
              </a:rPr>
              <a:t>https://commons.wikimedia.org/w/index.php?curid=99322433</a:t>
            </a:r>
            <a:r>
              <a:rPr lang="en-US" sz="16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FF197B-35F8-21AB-DBAE-202CFBA11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8028" y="50920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4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book&#10;&#10;Description automatically generated">
            <a:extLst>
              <a:ext uri="{FF2B5EF4-FFF2-40B4-BE49-F238E27FC236}">
                <a16:creationId xmlns:a16="http://schemas.microsoft.com/office/drawing/2014/main" id="{230320D4-3475-7E2D-A8A4-ABDBF3BA8A8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213448" cy="6911348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4BF76B30-5F98-97A0-860D-31D1D66DE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415" y="0"/>
            <a:ext cx="3121229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AD8973-2D72-DD9A-A59D-1805918FC65D}"/>
              </a:ext>
            </a:extLst>
          </p:cNvPr>
          <p:cNvSpPr/>
          <p:nvPr/>
        </p:nvSpPr>
        <p:spPr>
          <a:xfrm>
            <a:off x="3223346" y="1964702"/>
            <a:ext cx="746770" cy="3386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1ECF69-FC35-B873-8423-B883FE3A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9211E8-6A46-7D37-159C-0A6938B6E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EBFDC-F258-5BE8-37CF-B2C46D55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15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7E20D9-559F-FF53-A1A9-1A81897A9AEF}"/>
              </a:ext>
            </a:extLst>
          </p:cNvPr>
          <p:cNvSpPr/>
          <p:nvPr/>
        </p:nvSpPr>
        <p:spPr>
          <a:xfrm>
            <a:off x="3089982" y="1485731"/>
            <a:ext cx="1479225" cy="3386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0BBC6-C380-1C63-71EC-3FC294937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598055-B281-ACC5-4CA2-EB18B94B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65FE33-9199-5D71-131D-93C5EFDE1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73A96-EE46-8809-029B-B341820B4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16</a:t>
            </a:fld>
            <a:endParaRPr lang="en-US"/>
          </a:p>
        </p:txBody>
      </p:sp>
      <p:pic>
        <p:nvPicPr>
          <p:cNvPr id="9" name="Content Placeholder 8" descr="A person smiling in front of a book&#10;&#10;AI-generated content may be incorrect.">
            <a:extLst>
              <a:ext uri="{FF2B5EF4-FFF2-40B4-BE49-F238E27FC236}">
                <a16:creationId xmlns:a16="http://schemas.microsoft.com/office/drawing/2014/main" id="{1F35AFDB-4506-FC27-9A1F-322B24599B3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39970" y="136525"/>
            <a:ext cx="11324492" cy="6158385"/>
          </a:xfr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5188C5-C1F8-0D98-8D50-D57075031BF5}"/>
              </a:ext>
            </a:extLst>
          </p:cNvPr>
          <p:cNvSpPr/>
          <p:nvPr/>
        </p:nvSpPr>
        <p:spPr>
          <a:xfrm>
            <a:off x="10257136" y="4542439"/>
            <a:ext cx="641641" cy="30823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A6843-6CCA-850E-C399-404A8D5EA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A52F9-2619-F893-4A67-3D11405A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E7E0B-6CAD-ACEA-0A7F-177A1A5E2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Corpora</a:t>
            </a:r>
          </a:p>
          <a:p>
            <a:r>
              <a:rPr lang="en-US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43559-C5CC-3F7D-6C84-9E61A0532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FCF1A-3D99-98F8-70C3-10C9BFA3E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E470E-780D-B304-34DC-2EEF9995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31520-CFAF-73E9-1A0D-4D9A7C658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190" y="50920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48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/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/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Brown Corpus:</a:t>
            </a:r>
            <a:br>
              <a:rPr lang="en-US" sz="4000" dirty="0"/>
            </a:br>
            <a:r>
              <a:rPr lang="en-US" sz="2400" dirty="0"/>
              <a:t>Influential over many fields</a:t>
            </a:r>
          </a:p>
        </p:txBody>
      </p:sp>
      <p:sp>
        <p:nvSpPr>
          <p:cNvPr id="106502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300" dirty="0"/>
              <a:t>Brown Corpus: widely cited over many fields: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Information Retrieval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Baeza-Yates and Ribeiro-Neto (1999)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Lexicography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Miller (1995)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Sociolinguistics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Biber (1991)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Psychology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MacWhinney</a:t>
            </a:r>
            <a:r>
              <a:rPr lang="en-US" sz="1800" dirty="0"/>
              <a:t> (2000)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Computational 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Marcus et al (1993)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Jurafsky</a:t>
            </a:r>
            <a:r>
              <a:rPr lang="en-US" sz="1800" dirty="0"/>
              <a:t> and Martin (2000)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Church and Hanks (1990)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Resnik (1995)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D6EECC-1BBE-AB87-AC3B-BD94A399B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492" y="50920"/>
            <a:ext cx="1953972" cy="195397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61132-25AB-E2EA-C9D2-29BB76E69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F3005-19CA-DE79-27BC-50EEA6B4DB4B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ABF66A9E-06F4-CFD5-4202-DF06F6841922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4FCA9-EC9F-7341-8F1B-A42D8692F37E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0788DECF-BC2D-CBD1-2946-5B3D1BC0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Brown Corpus is a Balanced Corpus</a:t>
            </a:r>
            <a:br>
              <a:rPr lang="en-US" sz="4000" dirty="0"/>
            </a:br>
            <a:r>
              <a:rPr lang="en-US" sz="2800" dirty="0"/>
              <a:t>(Unlike many recent catch-as-catch-can corpora)</a:t>
            </a:r>
            <a:endParaRPr lang="en-US" sz="2400" dirty="0"/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FBCF2E2C-A2ED-C96D-0D67-5FFDBADB30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sample of 1M words</a:t>
            </a:r>
          </a:p>
          <a:p>
            <a:pPr lvl="1"/>
            <a:r>
              <a:rPr lang="en-US" dirty="0"/>
              <a:t>Contemporary (1960s)</a:t>
            </a:r>
          </a:p>
          <a:p>
            <a:pPr lvl="1"/>
            <a:r>
              <a:rPr lang="en-US" dirty="0"/>
              <a:t>American English</a:t>
            </a:r>
          </a:p>
          <a:p>
            <a:pPr lvl="1"/>
            <a:r>
              <a:rPr lang="en-US" dirty="0" err="1"/>
              <a:t>Statified</a:t>
            </a:r>
            <a:r>
              <a:rPr lang="en-US" dirty="0"/>
              <a:t> over 15 genres (A-R)</a:t>
            </a:r>
          </a:p>
          <a:p>
            <a:pPr lvl="2"/>
            <a:r>
              <a:rPr lang="en-US" dirty="0"/>
              <a:t>500 documents</a:t>
            </a:r>
          </a:p>
          <a:p>
            <a:pPr lvl="2"/>
            <a:r>
              <a:rPr lang="en-US" dirty="0"/>
              <a:t>2000 words each</a:t>
            </a:r>
          </a:p>
          <a:p>
            <a:r>
              <a:rPr lang="en-US" dirty="0"/>
              <a:t>Many subsequent corpora</a:t>
            </a:r>
          </a:p>
          <a:p>
            <a:pPr lvl="1"/>
            <a:r>
              <a:rPr lang="en-US" dirty="0"/>
              <a:t>British National Corpus (BNC)</a:t>
            </a:r>
          </a:p>
          <a:p>
            <a:pPr lvl="1"/>
            <a:r>
              <a:rPr lang="en-US" dirty="0"/>
              <a:t>British (as opposed to American)</a:t>
            </a:r>
          </a:p>
          <a:p>
            <a:pPr lvl="1"/>
            <a:r>
              <a:rPr lang="en-US" dirty="0"/>
              <a:t>Larger: 1M words </a:t>
            </a:r>
            <a:r>
              <a:rPr lang="en-US" dirty="0">
                <a:sym typeface="Wingdings" pitchFamily="2" charset="2"/>
              </a:rPr>
              <a:t> 100M words</a:t>
            </a:r>
            <a:endParaRPr lang="en-US" dirty="0"/>
          </a:p>
          <a:p>
            <a:pPr lvl="1"/>
            <a:r>
              <a:rPr lang="en-US" dirty="0"/>
              <a:t>More recent (1990s v. 1960s)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737D43-6DDF-A284-859C-3BE21D0806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15 Genres: A-R (500 documents)</a:t>
            </a:r>
          </a:p>
          <a:p>
            <a:pPr lvl="1"/>
            <a:r>
              <a:rPr lang="en-US" dirty="0"/>
              <a:t>Press: A (44) reportage, B (27) editorial, C (17) reviews</a:t>
            </a:r>
          </a:p>
          <a:p>
            <a:pPr lvl="1"/>
            <a:r>
              <a:rPr lang="en-US" dirty="0"/>
              <a:t>Religion: D (17)</a:t>
            </a:r>
          </a:p>
          <a:p>
            <a:pPr lvl="1"/>
            <a:r>
              <a:rPr lang="en-US" dirty="0"/>
              <a:t>Skills and hobbies: E (36)</a:t>
            </a:r>
          </a:p>
          <a:p>
            <a:pPr lvl="1"/>
            <a:r>
              <a:rPr lang="en-US" dirty="0"/>
              <a:t>Popular lore: F (48)</a:t>
            </a:r>
          </a:p>
          <a:p>
            <a:pPr lvl="1"/>
            <a:r>
              <a:rPr lang="en-US" dirty="0"/>
              <a:t>Belle-letters: G (75)</a:t>
            </a:r>
          </a:p>
          <a:p>
            <a:pPr lvl="1"/>
            <a:r>
              <a:rPr lang="en-US" dirty="0"/>
              <a:t>Misc: H (30): gov docs, foundation reports, industry reports, college catalog</a:t>
            </a:r>
          </a:p>
          <a:p>
            <a:pPr lvl="1"/>
            <a:r>
              <a:rPr lang="en-US" dirty="0"/>
              <a:t>Learned: J (80): science, medicine, math, social science, humanities, engineering</a:t>
            </a:r>
          </a:p>
          <a:p>
            <a:pPr lvl="1"/>
            <a:r>
              <a:rPr lang="en-US" dirty="0"/>
              <a:t>Fiction: K (29) general, L (24) mystery, M (6) science fiction, N (29) Westerns, P (29) romance, R (9) humor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0E1E6E-8395-E3AF-43B6-2E1551707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143E03-0B26-2B80-A69E-3426BAAD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8EFF3E-0AA8-416B-5E25-B125254003B2}"/>
              </a:ext>
            </a:extLst>
          </p:cNvPr>
          <p:cNvSpPr txBox="1">
            <a:spLocks/>
          </p:cNvSpPr>
          <p:nvPr/>
        </p:nvSpPr>
        <p:spPr>
          <a:xfrm>
            <a:off x="651417" y="5320727"/>
            <a:ext cx="5859966" cy="89264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There is no data like more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F3C140-A63E-7850-32BC-C48F39EEC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750" y="0"/>
            <a:ext cx="1665249" cy="16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4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57E9-7D68-E30B-1B70-CF7F9B07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520" y="365125"/>
            <a:ext cx="8669383" cy="1325563"/>
          </a:xfrm>
        </p:spPr>
        <p:txBody>
          <a:bodyPr/>
          <a:lstStyle/>
          <a:p>
            <a:r>
              <a:rPr lang="en-US" dirty="0"/>
              <a:t>Background Reading for Today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D529DB-C9C9-E299-F1EE-649C84B7A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JM</a:t>
            </a:r>
            <a:r>
              <a:rPr lang="en-US" dirty="0"/>
              <a:t>: Chapter </a:t>
            </a:r>
            <a:r>
              <a:rPr lang="en-US" dirty="0">
                <a:hlinkClick r:id="rId3"/>
              </a:rPr>
              <a:t>6</a:t>
            </a:r>
            <a:r>
              <a:rPr lang="en-US" dirty="0"/>
              <a:t> (especially </a:t>
            </a:r>
            <a:r>
              <a:rPr lang="en-US" dirty="0">
                <a:hlinkClick r:id="rId4"/>
              </a:rPr>
              <a:t>6.6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>
                <a:hlinkClick r:id="rId5"/>
              </a:rPr>
              <a:t>Word Association Norms, Mutual Information, and Lexicography</a:t>
            </a:r>
            <a:endParaRPr lang="en-US" dirty="0">
              <a:hlinkClick r:id="rId5"/>
            </a:endParaRPr>
          </a:p>
          <a:p>
            <a:pPr lvl="1"/>
            <a:r>
              <a:rPr lang="en-US" sz="2000" dirty="0">
                <a:hlinkClick r:id="rId6"/>
              </a:rPr>
              <a:t>https://aclanthology.org/J90-1003/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From PMI to Bots (optional)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81C77-CB9C-CD12-A1FE-D6AE7528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B599A-F4C8-B6D8-61A2-B8CA7ABE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0E10A-F8C0-FFA3-3D29-5224D6BE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</a:t>
            </a:fld>
            <a:endParaRPr lang="en-US"/>
          </a:p>
        </p:txBody>
      </p:sp>
      <p:pic>
        <p:nvPicPr>
          <p:cNvPr id="9" name="Content Placeholder 8" descr="A close-up of a sign&#10;&#10;AI-generated content may be incorrect.">
            <a:extLst>
              <a:ext uri="{FF2B5EF4-FFF2-40B4-BE49-F238E27FC236}">
                <a16:creationId xmlns:a16="http://schemas.microsoft.com/office/drawing/2014/main" id="{60A5F329-4231-BA92-E7D1-2E4868697B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19800" y="1870075"/>
            <a:ext cx="5181600" cy="97046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0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11C4334D-4954-E779-F1BE-1FB4A492C5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800" y="3098350"/>
            <a:ext cx="4824046" cy="3258000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pic>
        <p:nvPicPr>
          <p:cNvPr id="12" name="Picture 11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5C737C39-EC03-C316-0F08-4585B67AFB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4548151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04EE62-3209-35FD-0018-572F36BA16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41726" y="40600"/>
            <a:ext cx="1650273" cy="16502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20D02F-DDE0-81AB-B55B-13D01306E9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25" y="0"/>
            <a:ext cx="1508348" cy="150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11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66004-2A38-FEF9-3763-257E96B69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98AB3EE5-369B-01E3-7EC0-44E8BDBC4F32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4" name="Oval 6">
            <a:extLst>
              <a:ext uri="{FF2B5EF4-FFF2-40B4-BE49-F238E27FC236}">
                <a16:creationId xmlns:a16="http://schemas.microsoft.com/office/drawing/2014/main" id="{9B7DB7B2-46E4-2FA3-3460-D21CA6BC8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>
            <a:extLst>
              <a:ext uri="{FF2B5EF4-FFF2-40B4-BE49-F238E27FC236}">
                <a16:creationId xmlns:a16="http://schemas.microsoft.com/office/drawing/2014/main" id="{A2AE090D-8695-522D-9919-0511EA78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>
            <a:extLst>
              <a:ext uri="{FF2B5EF4-FFF2-40B4-BE49-F238E27FC236}">
                <a16:creationId xmlns:a16="http://schemas.microsoft.com/office/drawing/2014/main" id="{E3D278E7-01B1-74B6-BD58-D9516B7FA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>
            <a:extLst>
              <a:ext uri="{FF2B5EF4-FFF2-40B4-BE49-F238E27FC236}">
                <a16:creationId xmlns:a16="http://schemas.microsoft.com/office/drawing/2014/main" id="{B6EC3D4A-1451-6681-F683-A139463CF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>
            <a:extLst>
              <a:ext uri="{FF2B5EF4-FFF2-40B4-BE49-F238E27FC236}">
                <a16:creationId xmlns:a16="http://schemas.microsoft.com/office/drawing/2014/main" id="{35163C6A-8516-7327-D2FF-0773F5400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26A757-DEAC-A4EE-E07A-8DC0BB174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05FFDC05-CDC5-0407-B110-DC2C0255DA67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genre</a:t>
            </a:r>
          </a:p>
          <a:p>
            <a:pPr algn="ctr"/>
            <a:r>
              <a:rPr lang="en-US" sz="2400" dirty="0"/>
              <a:t>and other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91C185-5011-4D58-BC24-583F177B4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0413" y="0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5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4" grpId="0" animBg="1"/>
      <p:bldP spid="206855" grpId="0" animBg="1"/>
      <p:bldP spid="206857" grpId="0" animBg="1"/>
      <p:bldP spid="206858" grpId="0" animBg="1"/>
      <p:bldP spid="20685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C93B4-C478-DD66-BDC7-4C83C70A5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E3DDDA-D35D-06AC-F450-D4B29531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More predictable contexts </a:t>
            </a:r>
            <a:r>
              <a:rPr lang="en-US" sz="3600" dirty="0">
                <a:sym typeface="Wingdings" pitchFamily="2" charset="2"/>
              </a:rPr>
              <a:t> Faster reaction times (RT)</a:t>
            </a:r>
            <a:br>
              <a:rPr lang="en-US" sz="3600" dirty="0">
                <a:sym typeface="Wingdings" pitchFamily="2" charset="2"/>
              </a:rPr>
            </a:br>
            <a:r>
              <a:rPr lang="en-US" sz="3600" dirty="0">
                <a:sym typeface="Wingdings" pitchFamily="2" charset="2"/>
              </a:rPr>
              <a:t>(Predictability can be estimated from corpora)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81D7B8E-9B1F-8F64-5103-C307749964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First order effect: Word Frequency</a:t>
                </a:r>
              </a:p>
              <a:p>
                <a:pPr lvl="1"/>
                <a:r>
                  <a:rPr lang="en-US" dirty="0"/>
                  <a:t>High frequency words are more predictable than low frequency words</a:t>
                </a:r>
              </a:p>
              <a:p>
                <a:pPr lvl="2"/>
                <a:r>
                  <a:rPr lang="en-US" dirty="0"/>
                  <a:t>High Frequency: function words,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)≈0.05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Low Frequency: content words,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𝐾𝑒𝑛𝑛𝑒𝑑𝑦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3"/>
                <a:r>
                  <a:rPr lang="en-US" dirty="0"/>
                  <a:t>for most words,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Second order effect: Word Associations</a:t>
                </a:r>
              </a:p>
              <a:p>
                <a:pPr lvl="1"/>
                <a:r>
                  <a:rPr lang="en-US" dirty="0"/>
                  <a:t>Priming: </a:t>
                </a:r>
                <a:r>
                  <a:rPr lang="en-US" i="1" dirty="0"/>
                  <a:t>doctor</a:t>
                </a:r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i="1" dirty="0">
                    <a:sym typeface="Wingdings" pitchFamily="2" charset="2"/>
                  </a:rPr>
                  <a:t>nurse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Subjects respond quicker and more accurately to “nurse”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when it is predictable from context (priming)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81D7B8E-9B1F-8F64-5103-C307749964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477461-4719-0880-08CA-E3FC0FCCC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3628B-4CBC-0B7B-549D-8B06A2ED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7D2C3-B25C-8DB4-5818-88D660C1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152AA-8491-5425-FD77-A51F51F93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028" y="4474083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24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68442-FD2D-EE8C-5B66-ECBAA9958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85C763A9-205C-774C-2614-582AFFBF04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</p:spPr>
            <p:txBody>
              <a:bodyPr/>
              <a:lstStyle/>
              <a:p>
                <a:r>
                  <a:rPr lang="en-US" dirty="0"/>
                  <a:t>Zipf’s Law: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∝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𝑟𝑎𝑛𝑘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85C763A9-205C-774C-2614-582AFFBF0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  <a:blipFill>
                <a:blip r:embed="rId2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609E8-313C-5ADF-36FA-E5DE41C39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A48DCD-4AD3-11CF-CB08-1A444159E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60FC4-6BAB-39BD-3E39-7E0BDB54E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22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C14D83-209C-3789-6748-578BE611E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40206" y="224344"/>
            <a:ext cx="6264768" cy="61320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4D58608B-A96A-9D28-AC96-72C538C0A524}"/>
                  </a:ext>
                </a:extLst>
              </p:cNvPr>
              <p:cNvSpPr/>
              <p:nvPr/>
            </p:nvSpPr>
            <p:spPr>
              <a:xfrm>
                <a:off x="3971693" y="1021143"/>
                <a:ext cx="2226465" cy="834972"/>
              </a:xfrm>
              <a:prstGeom prst="wedgeRoundRectCallout">
                <a:avLst>
                  <a:gd name="adj1" fmla="val 74289"/>
                  <a:gd name="adj2" fmla="val -51277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Function Words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4D58608B-A96A-9D28-AC96-72C538C0A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693" y="1021143"/>
                <a:ext cx="2226465" cy="834972"/>
              </a:xfrm>
              <a:prstGeom prst="wedgeRoundRectCallout">
                <a:avLst>
                  <a:gd name="adj1" fmla="val 74289"/>
                  <a:gd name="adj2" fmla="val -51277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3E533F-B527-6279-D72F-E6426C33941B}"/>
                  </a:ext>
                </a:extLst>
              </p:cNvPr>
              <p:cNvSpPr txBox="1"/>
              <p:nvPr/>
            </p:nvSpPr>
            <p:spPr>
              <a:xfrm>
                <a:off x="278079" y="2934889"/>
                <a:ext cx="5397189" cy="3568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Zipf’s Law is a rule of thumb,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but probabilities need to sum to 1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sz="2400" dirty="0"/>
                  <a:t> doesn’t converge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High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: function words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Low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: content words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Frequency effect: higher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 </a:t>
                </a:r>
                <a:r>
                  <a:rPr lang="en-US" sz="2400" dirty="0">
                    <a:sym typeface="Wingdings" pitchFamily="2" charset="2"/>
                  </a:rPr>
                  <a:t> faster reaction times (RT)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3E533F-B527-6279-D72F-E6426C339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79" y="2934889"/>
                <a:ext cx="5397189" cy="3568541"/>
              </a:xfrm>
              <a:prstGeom prst="rect">
                <a:avLst/>
              </a:prstGeom>
              <a:blipFill>
                <a:blip r:embed="rId5"/>
                <a:stretch>
                  <a:fillRect l="-1647" t="-1060" r="-1412" b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4421028-AA5A-1254-1200-AE52E118306E}"/>
              </a:ext>
            </a:extLst>
          </p:cNvPr>
          <p:cNvSpPr/>
          <p:nvPr/>
        </p:nvSpPr>
        <p:spPr>
          <a:xfrm>
            <a:off x="4232792" y="6257229"/>
            <a:ext cx="7053268" cy="492402"/>
          </a:xfrm>
          <a:prstGeom prst="wedgeRoundRectCallout">
            <a:avLst>
              <a:gd name="adj1" fmla="val -10555"/>
              <a:gd name="adj2" fmla="val -650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Figure from Shannon’s paper on entropy of English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2B214C34-5976-BCC1-FEBE-9E932B476FFB}"/>
                  </a:ext>
                </a:extLst>
              </p:cNvPr>
              <p:cNvSpPr/>
              <p:nvPr/>
            </p:nvSpPr>
            <p:spPr>
              <a:xfrm>
                <a:off x="6988861" y="3732485"/>
                <a:ext cx="2226465" cy="808399"/>
              </a:xfrm>
              <a:prstGeom prst="wedgeRoundRectCallout">
                <a:avLst>
                  <a:gd name="adj1" fmla="val 91117"/>
                  <a:gd name="adj2" fmla="val 5053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Content Words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2B214C34-5976-BCC1-FEBE-9E932B476F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861" y="3732485"/>
                <a:ext cx="2226465" cy="808399"/>
              </a:xfrm>
              <a:prstGeom prst="wedgeRoundRectCallout">
                <a:avLst>
                  <a:gd name="adj1" fmla="val 91117"/>
                  <a:gd name="adj2" fmla="val 5053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86A498-6DF8-6958-64DA-CFB621CDFAB8}"/>
              </a:ext>
            </a:extLst>
          </p:cNvPr>
          <p:cNvCxnSpPr/>
          <p:nvPr/>
        </p:nvCxnSpPr>
        <p:spPr>
          <a:xfrm>
            <a:off x="6539033" y="2627227"/>
            <a:ext cx="5067114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41C3E28D-A51A-EDD4-86DD-C0CB65CD45B9}"/>
                  </a:ext>
                </a:extLst>
              </p:cNvPr>
              <p:cNvSpPr/>
              <p:nvPr/>
            </p:nvSpPr>
            <p:spPr>
              <a:xfrm>
                <a:off x="11493034" y="2355144"/>
                <a:ext cx="674236" cy="367748"/>
              </a:xfrm>
              <a:prstGeom prst="wedgeRoundRectCallout">
                <a:avLst>
                  <a:gd name="adj1" fmla="val -70440"/>
                  <a:gd name="adj2" fmla="val 26548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41C3E28D-A51A-EDD4-86DD-C0CB65CD4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034" y="2355144"/>
                <a:ext cx="674236" cy="367748"/>
              </a:xfrm>
              <a:prstGeom prst="wedgeRoundRectCallout">
                <a:avLst>
                  <a:gd name="adj1" fmla="val -70440"/>
                  <a:gd name="adj2" fmla="val 26548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4236142A-D275-A5D8-CC0F-D5BF7251DD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057136" cy="105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58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6B5D1B-2C2A-BD02-6378-AA91A426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Predictable contexts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676066-8EDC-181E-DCDD-AA21FA145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for people</a:t>
            </a:r>
          </a:p>
          <a:p>
            <a:pPr lvl="1"/>
            <a:r>
              <a:rPr lang="en-US" dirty="0"/>
              <a:t>Subjects respond quicker and more accurately</a:t>
            </a:r>
          </a:p>
          <a:p>
            <a:pPr lvl="1"/>
            <a:r>
              <a:rPr lang="en-US" dirty="0"/>
              <a:t>when contexts are predictable</a:t>
            </a:r>
          </a:p>
          <a:p>
            <a:r>
              <a:rPr lang="en-US" dirty="0"/>
              <a:t>Also, easier for machines</a:t>
            </a:r>
          </a:p>
          <a:p>
            <a:pPr lvl="1"/>
            <a:r>
              <a:rPr lang="en-US" dirty="0"/>
              <a:t>Web search</a:t>
            </a:r>
          </a:p>
          <a:p>
            <a:pPr lvl="1"/>
            <a:r>
              <a:rPr lang="en-US" dirty="0"/>
              <a:t>Bots</a:t>
            </a:r>
          </a:p>
          <a:p>
            <a:pPr lvl="1"/>
            <a:r>
              <a:rPr lang="en-US" dirty="0"/>
              <a:t>Information Retrieval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Vision</a:t>
            </a:r>
          </a:p>
          <a:p>
            <a:r>
              <a:rPr lang="en-US" dirty="0"/>
              <a:t>Predictability varies over many factors: genre, time, space, etc.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A54FBB-879F-38BC-2343-BAC4DBE3A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E8BFE-E0C8-3A10-D04F-7AC693002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56F2C-1991-23D1-2903-8AC3A0F45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A05DC6-650F-B333-2B4A-B08E5CD1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664" y="93884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35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68E02878-1513-A0C0-7448-156DDB763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40" y="1591029"/>
            <a:ext cx="10785919" cy="50115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6C2068-2DFE-5FA9-CA86-9183AFF9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Ngrams</a:t>
            </a:r>
            <a:r>
              <a:rPr lang="en-US" dirty="0"/>
              <a:t> for “Kennedy”</a:t>
            </a:r>
            <a:br>
              <a:rPr lang="en-US" dirty="0"/>
            </a:br>
            <a:r>
              <a:rPr lang="en-US" dirty="0"/>
              <a:t>Books published since 1500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021B-4845-3584-3030-E1AE5A39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03475-3538-2737-276E-AFD57F04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F170C-11AE-9ADA-BBB9-3C7A2B3C3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24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6B3B0C1-B925-B43F-2BB2-FB1BC26460E7}"/>
              </a:ext>
            </a:extLst>
          </p:cNvPr>
          <p:cNvSpPr/>
          <p:nvPr/>
        </p:nvSpPr>
        <p:spPr>
          <a:xfrm>
            <a:off x="9166347" y="1591029"/>
            <a:ext cx="1593461" cy="875597"/>
          </a:xfrm>
          <a:prstGeom prst="wedgeRoundRectCallout">
            <a:avLst>
              <a:gd name="adj1" fmla="val -6253"/>
              <a:gd name="adj2" fmla="val 1504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Brown Corpus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5535C4DF-9ECA-F6F5-BDD6-2B7FB1AF3122}"/>
              </a:ext>
            </a:extLst>
          </p:cNvPr>
          <p:cNvSpPr/>
          <p:nvPr/>
        </p:nvSpPr>
        <p:spPr>
          <a:xfrm>
            <a:off x="7953842" y="3429000"/>
            <a:ext cx="1593461" cy="875597"/>
          </a:xfrm>
          <a:prstGeom prst="wedgeRoundRectCallout">
            <a:avLst>
              <a:gd name="adj1" fmla="val 53371"/>
              <a:gd name="adj2" fmla="val 1443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WW II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0E22FE8-9B53-F1F9-745B-E3AB5ED46A56}"/>
              </a:ext>
            </a:extLst>
          </p:cNvPr>
          <p:cNvSpPr/>
          <p:nvPr/>
        </p:nvSpPr>
        <p:spPr>
          <a:xfrm>
            <a:off x="3869534" y="4490940"/>
            <a:ext cx="2226465" cy="834972"/>
          </a:xfrm>
          <a:prstGeom prst="wedgeRoundRectCallout">
            <a:avLst>
              <a:gd name="adj1" fmla="val 44839"/>
              <a:gd name="adj2" fmla="val 1132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Frequency depends on time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361B12-BCAA-EE81-BD93-AC2A368A7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789" y="0"/>
            <a:ext cx="1451518" cy="145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78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D1F4B-8197-431B-4776-5963485FA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56886-086F-AC00-5036-C96D3CA1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for “Kennedy”: </a:t>
            </a:r>
            <a:br>
              <a:rPr lang="en-US" dirty="0"/>
            </a:br>
            <a:r>
              <a:rPr lang="en-US" sz="3600" dirty="0"/>
              <a:t>Queries over 12 months (7/24-7/25)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E3EB56-9E8B-889D-E390-E9DF1E657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4218F-6CC0-11DC-AE0D-40570CAE9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357C1-3245-288D-5BBE-069F23789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25</a:t>
            </a:fld>
            <a:endParaRPr lang="en-US"/>
          </a:p>
        </p:txBody>
      </p:sp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036579D9-A1A1-9653-C960-2F190789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3" y="1626397"/>
            <a:ext cx="4603223" cy="1753609"/>
          </a:xfrm>
          <a:prstGeom prst="rect">
            <a:avLst/>
          </a:prstGeom>
        </p:spPr>
      </p:pic>
      <p:pic>
        <p:nvPicPr>
          <p:cNvPr id="12" name="Picture 11" descr="A screenshot of a map&#10;&#10;AI-generated content may be incorrect.">
            <a:extLst>
              <a:ext uri="{FF2B5EF4-FFF2-40B4-BE49-F238E27FC236}">
                <a16:creationId xmlns:a16="http://schemas.microsoft.com/office/drawing/2014/main" id="{EA6125FA-F058-5CD9-9113-F712EDCC8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90" y="1690688"/>
            <a:ext cx="5744227" cy="2369859"/>
          </a:xfrm>
          <a:prstGeom prst="rect">
            <a:avLst/>
          </a:prstGeom>
        </p:spPr>
      </p:pic>
      <p:pic>
        <p:nvPicPr>
          <p:cNvPr id="14" name="Picture 13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2D9AEC31-0C66-CF01-3073-A5E75A8AE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0" y="3380006"/>
            <a:ext cx="7416800" cy="318770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FB297574-BD2E-DBD1-9890-B7005CBF7657}"/>
              </a:ext>
            </a:extLst>
          </p:cNvPr>
          <p:cNvSpPr/>
          <p:nvPr/>
        </p:nvSpPr>
        <p:spPr>
          <a:xfrm>
            <a:off x="2011681" y="1582514"/>
            <a:ext cx="1419922" cy="613792"/>
          </a:xfrm>
          <a:prstGeom prst="wedgeRoundRectCallout">
            <a:avLst>
              <a:gd name="adj1" fmla="val -60377"/>
              <a:gd name="adj2" fmla="val 7336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Election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35D3DC-7A52-C760-3B33-3DD25F6E3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0269" y="4456241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8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FB10-5B93-85E4-5432-4FD1BBDEA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816C40-F83A-9D4B-E3A9-823DD02001C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687389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Urn Models</a:t>
                </a:r>
              </a:p>
              <a:p>
                <a:r>
                  <a:rPr lang="en-US" dirty="0"/>
                  <a:t>Events:</a:t>
                </a:r>
              </a:p>
              <a:p>
                <a:pPr lvl="1"/>
                <a:r>
                  <a:rPr lang="en-US" dirty="0"/>
                  <a:t>A corpus: a sample of a population</a:t>
                </a:r>
              </a:p>
              <a:p>
                <a:pPr lvl="1"/>
                <a:r>
                  <a:rPr lang="en-US" dirty="0"/>
                  <a:t>Picking next word is like a coin toss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be the probability of heads</a:t>
                </a:r>
              </a:p>
              <a:p>
                <a:pPr lvl="2"/>
                <a:r>
                  <a:rPr lang="en-US" dirty="0"/>
                  <a:t>The next word is “Kennedy”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be the probability of tails</a:t>
                </a: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mr>
                            </m:m>
                          </m:e>
                        </m:d>
                      </m:e>
                    </m:nary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the probability of</a:t>
                </a:r>
              </a:p>
              <a:p>
                <a:pPr lvl="2"/>
                <a:r>
                  <a:rPr lang="en-US" dirty="0"/>
                  <a:t>exactly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instances of “Kennedy” </a:t>
                </a:r>
              </a:p>
              <a:p>
                <a:pPr lvl="2"/>
                <a:r>
                  <a:rPr lang="en-US" dirty="0"/>
                  <a:t>in a sample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words</a:t>
                </a:r>
              </a:p>
              <a:p>
                <a:r>
                  <a:rPr lang="en-US" dirty="0"/>
                  <a:t>Binomial is one of many models</a:t>
                </a:r>
              </a:p>
              <a:p>
                <a:pPr lvl="1"/>
                <a:r>
                  <a:rPr lang="en-US" dirty="0"/>
                  <a:t>Binomial: Logistic Regression</a:t>
                </a:r>
              </a:p>
              <a:p>
                <a:pPr lvl="1"/>
                <a:r>
                  <a:rPr lang="en-US" dirty="0"/>
                  <a:t>Multinomial: </a:t>
                </a:r>
                <a:r>
                  <a:rPr lang="en-US" dirty="0" err="1"/>
                  <a:t>Softmax</a:t>
                </a:r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816C40-F83A-9D4B-E3A9-823DD020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687389" cy="4351338"/>
              </a:xfrm>
              <a:blipFill>
                <a:blip r:embed="rId2"/>
                <a:stretch>
                  <a:fillRect l="-1626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D6770221-F791-7C17-87D1-F3ACBDCA92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14169" y="1686161"/>
            <a:ext cx="6477831" cy="467018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AF549-A0F3-DE2A-E0F5-64525D44C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80171-FD94-61ED-EFBA-EF775D75D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A888A-A003-D5D3-99AB-AABE463FC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CC6F95-6E02-9F2E-7C81-47FC60ED3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7000" y="50920"/>
            <a:ext cx="1595000" cy="15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9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BA462-FA08-21DA-4D6B-821920156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</a:t>
            </a:r>
            <a:r>
              <a:rPr lang="en-US" sz="3600" dirty="0"/>
              <a:t>Combining Models with Observations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82267-A133-B857-A48A-5188900193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Models (from Probability)</a:t>
            </a:r>
          </a:p>
          <a:p>
            <a:pPr lvl="1"/>
            <a:r>
              <a:rPr lang="en-US" dirty="0"/>
              <a:t>Binomial</a:t>
            </a:r>
          </a:p>
          <a:p>
            <a:pPr lvl="1"/>
            <a:r>
              <a:rPr lang="en-US" dirty="0"/>
              <a:t>Multinomial</a:t>
            </a:r>
          </a:p>
          <a:p>
            <a:pPr lvl="1"/>
            <a:r>
              <a:rPr lang="en-US" dirty="0"/>
              <a:t>Normal</a:t>
            </a:r>
          </a:p>
          <a:p>
            <a:pPr lvl="1"/>
            <a:r>
              <a:rPr lang="en-US" dirty="0"/>
              <a:t>Poisson</a:t>
            </a:r>
          </a:p>
          <a:p>
            <a:pPr lvl="1"/>
            <a:r>
              <a:rPr lang="en-US" dirty="0"/>
              <a:t>Exponential</a:t>
            </a:r>
          </a:p>
          <a:p>
            <a:r>
              <a:rPr lang="en-US" dirty="0"/>
              <a:t>Observations: Corpora</a:t>
            </a:r>
          </a:p>
          <a:p>
            <a:r>
              <a:rPr lang="en-US" dirty="0"/>
              <a:t>Assumptions: IID</a:t>
            </a:r>
          </a:p>
          <a:p>
            <a:pPr lvl="1"/>
            <a:r>
              <a:rPr lang="en-US" sz="1900" dirty="0">
                <a:hlinkClick r:id="rId2"/>
              </a:rPr>
              <a:t>https://en.wikipedia.org/wiki/Independent_and_identically_distributed_random_variables</a:t>
            </a:r>
            <a:r>
              <a:rPr lang="en-US" sz="1900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7FEFD3-AC5E-2A26-CAC8-25CD1BBD0D2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Example:</a:t>
                </a:r>
              </a:p>
              <a:p>
                <a:pPr lvl="1"/>
                <a:r>
                  <a:rPr lang="en-US" dirty="0"/>
                  <a:t>What is the probability of finding </a:t>
                </a:r>
              </a:p>
              <a:p>
                <a:pPr lvl="2"/>
                <a:r>
                  <a:rPr lang="en-US" dirty="0"/>
                  <a:t>exactly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instances of “Kennedy” </a:t>
                </a:r>
              </a:p>
              <a:p>
                <a:pPr lvl="2"/>
                <a:r>
                  <a:rPr lang="en-US" dirty="0"/>
                  <a:t>in a sample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words?</a:t>
                </a:r>
              </a:p>
              <a:p>
                <a:pPr lvl="1"/>
                <a:r>
                  <a:rPr lang="en-US" dirty="0"/>
                  <a:t>Model: binomial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Observations: Brown Corpus</a:t>
                </a:r>
              </a:p>
              <a:p>
                <a:pPr lvl="2"/>
                <a:r>
                  <a:rPr lang="en-US" dirty="0"/>
                  <a:t>Sample size: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dirty="0"/>
                  <a:t> 1M words</a:t>
                </a:r>
              </a:p>
              <a:p>
                <a:pPr lvl="2"/>
                <a:r>
                  <a:rPr lang="en-US" dirty="0" err="1"/>
                  <a:t>freq</a:t>
                </a:r>
                <a:r>
                  <a:rPr lang="en-US" dirty="0"/>
                  <a:t>(“Kennedy”)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=104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Fitting the model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=104/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Challenge(s): IID assumption</a:t>
                </a:r>
              </a:p>
              <a:p>
                <a:pPr lvl="2"/>
                <a:r>
                  <a:rPr lang="en-US" dirty="0"/>
                  <a:t>“Kennedy” is more frequent</a:t>
                </a:r>
              </a:p>
              <a:p>
                <a:pPr lvl="2"/>
                <a:r>
                  <a:rPr lang="en-US" dirty="0"/>
                  <a:t>in news in 1960s than religion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7FEFD3-AC5E-2A26-CAC8-25CD1BBD0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11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ACE04-BA3B-E23E-A622-E6F3B928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292D5-EF1D-4331-1F97-8D8F8BEF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4F16E-915B-6CD2-E4B2-3FDC2A52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D01141-F9F5-150A-DC0D-99A1118B1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5" y="4844304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3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1" name="Oval 3"/>
          <p:cNvSpPr>
            <a:spLocks noChangeArrowheads="1"/>
          </p:cNvSpPr>
          <p:nvPr/>
        </p:nvSpPr>
        <p:spPr bwMode="auto">
          <a:xfrm>
            <a:off x="6858000" y="4998125"/>
            <a:ext cx="3429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2" name="Oval 4"/>
          <p:cNvSpPr>
            <a:spLocks noChangeArrowheads="1"/>
          </p:cNvSpPr>
          <p:nvPr/>
        </p:nvSpPr>
        <p:spPr bwMode="auto">
          <a:xfrm>
            <a:off x="2743200" y="3474125"/>
            <a:ext cx="3429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3" name="Oval 5"/>
          <p:cNvSpPr>
            <a:spLocks noChangeArrowheads="1"/>
          </p:cNvSpPr>
          <p:nvPr/>
        </p:nvSpPr>
        <p:spPr bwMode="auto">
          <a:xfrm>
            <a:off x="2743200" y="3474125"/>
            <a:ext cx="3429000" cy="519351"/>
          </a:xfrm>
          <a:prstGeom prst="ellipse">
            <a:avLst/>
          </a:prstGeom>
          <a:noFill/>
          <a:ln w="285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4" name="Oval 6"/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/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6" name="Oval 8"/>
          <p:cNvSpPr>
            <a:spLocks noChangeArrowheads="1"/>
          </p:cNvSpPr>
          <p:nvPr/>
        </p:nvSpPr>
        <p:spPr bwMode="auto">
          <a:xfrm>
            <a:off x="6858000" y="4998125"/>
            <a:ext cx="3429000" cy="519351"/>
          </a:xfrm>
          <a:prstGeom prst="ellipse">
            <a:avLst/>
          </a:prstGeom>
          <a:noFill/>
          <a:ln w="285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/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/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/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CD427786-FCE8-F245-38AF-7CD0F43633C1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many factors, </a:t>
            </a:r>
            <a:r>
              <a:rPr lang="en-US" sz="2400" dirty="0" err="1"/>
              <a:t>e.g</a:t>
            </a:r>
            <a:r>
              <a:rPr lang="en-US" sz="2400" dirty="0"/>
              <a:t>, genre,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45370-A2E6-E6D9-EE9B-5EA07B09E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6" y="4710274"/>
            <a:ext cx="1646075" cy="164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18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2895600" y="1114426"/>
            <a:ext cx="7772400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 bwMode="auto">
          <a:xfrm>
            <a:off x="1524000" y="0"/>
            <a:ext cx="2819400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00" name="Oval 4"/>
          <p:cNvSpPr>
            <a:spLocks noChangeArrowheads="1"/>
          </p:cNvSpPr>
          <p:nvPr/>
        </p:nvSpPr>
        <p:spPr bwMode="auto">
          <a:xfrm>
            <a:off x="4191000" y="37789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8901" name="Oval 5"/>
          <p:cNvSpPr>
            <a:spLocks noChangeArrowheads="1"/>
          </p:cNvSpPr>
          <p:nvPr/>
        </p:nvSpPr>
        <p:spPr bwMode="auto">
          <a:xfrm>
            <a:off x="4191000" y="50743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8902" name="Oval 6"/>
          <p:cNvSpPr>
            <a:spLocks noChangeArrowheads="1"/>
          </p:cNvSpPr>
          <p:nvPr/>
        </p:nvSpPr>
        <p:spPr bwMode="auto">
          <a:xfrm>
            <a:off x="4191000" y="25597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3B927B8-24AA-DFCA-D994-69DDCC72D6AE}"/>
              </a:ext>
            </a:extLst>
          </p:cNvPr>
          <p:cNvSpPr/>
          <p:nvPr/>
        </p:nvSpPr>
        <p:spPr>
          <a:xfrm>
            <a:off x="80289" y="5410091"/>
            <a:ext cx="4027820" cy="1311384"/>
          </a:xfrm>
          <a:prstGeom prst="wedgeRoundRectCallout">
            <a:avLst>
              <a:gd name="adj1" fmla="val 56033"/>
              <a:gd name="adj2" fmla="val -8054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news type (reportage vs. editorial)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C0EC1-6263-664A-721A-3DF5BAD6D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334" y="20758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08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0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20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00" grpId="0" animBg="1"/>
      <p:bldP spid="208901" grpId="0" animBg="1"/>
      <p:bldP spid="20890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sign&#10;&#10;AI-generated content may be incorrect.">
            <a:extLst>
              <a:ext uri="{FF2B5EF4-FFF2-40B4-BE49-F238E27FC236}">
                <a16:creationId xmlns:a16="http://schemas.microsoft.com/office/drawing/2014/main" id="{417E031E-BB47-F878-5869-0B909F5525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003"/>
          <a:stretch>
            <a:fillRect/>
          </a:stretch>
        </p:blipFill>
        <p:spPr>
          <a:xfrm>
            <a:off x="47897" y="82730"/>
            <a:ext cx="4133665" cy="992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34C7CC-20C8-8C9C-3C8F-6888C6931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177" y="715464"/>
            <a:ext cx="6762795" cy="1325563"/>
          </a:xfrm>
          <a:ln>
            <a:solidFill>
              <a:schemeClr val="accent1">
                <a:shade val="1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3600" dirty="0"/>
              <a:t>Chapter 6: </a:t>
            </a:r>
            <a:br>
              <a:rPr lang="en-US" sz="3600" dirty="0"/>
            </a:br>
            <a:r>
              <a:rPr lang="en-US" sz="3600" dirty="0"/>
              <a:t>Vector Semantics and Embeddings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705909-9A49-21CC-1635-0D0A11172F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E4B7A-05F0-9158-D06C-DD3AEC7533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6.1: Lexical Semantics</a:t>
            </a:r>
          </a:p>
          <a:p>
            <a:r>
              <a:rPr lang="en-US" dirty="0"/>
              <a:t>6.2: Vector Semantics</a:t>
            </a:r>
          </a:p>
          <a:p>
            <a:r>
              <a:rPr lang="en-US" dirty="0"/>
              <a:t>6.3: Words and Vectors</a:t>
            </a:r>
          </a:p>
          <a:p>
            <a:r>
              <a:rPr lang="en-US" dirty="0"/>
              <a:t>6.4: Cosines (Similarity)</a:t>
            </a:r>
          </a:p>
          <a:p>
            <a:r>
              <a:rPr lang="en-US" dirty="0"/>
              <a:t>6.5: Term Weighting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6.6: Pointwise Mutual Information (PMI)</a:t>
            </a:r>
          </a:p>
          <a:p>
            <a:r>
              <a:rPr lang="en-US" dirty="0"/>
              <a:t>6.7: Apps of TF-IDF &amp; PMI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70BBF-B084-AA27-573E-6670713A0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With Embeddings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4985E0-B7CB-1F58-908F-DBFE8ACDC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6.8: Word2Vec</a:t>
            </a:r>
          </a:p>
          <a:p>
            <a:r>
              <a:rPr lang="en-US" dirty="0"/>
              <a:t>6.9: Visualizing Embeddings</a:t>
            </a:r>
          </a:p>
          <a:p>
            <a:r>
              <a:rPr lang="en-US" dirty="0"/>
              <a:t>6.10: Semantic Properties of Embeddings</a:t>
            </a:r>
          </a:p>
          <a:p>
            <a:r>
              <a:rPr lang="en-US" dirty="0"/>
              <a:t>6.11: Bias and Embeddings</a:t>
            </a:r>
          </a:p>
          <a:p>
            <a:r>
              <a:rPr lang="en-US" dirty="0"/>
              <a:t>6.12: Evaluating Vector Models</a:t>
            </a:r>
          </a:p>
          <a:p>
            <a:r>
              <a:rPr lang="en-US" dirty="0"/>
              <a:t>6.13: Summary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80BA7-2FF8-53E8-BB7D-6479A1450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B685F-C6C6-B596-CC03-8103C9D8A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670AF-B7D0-31B0-70C5-B40E5888C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1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10381" r="17429" b="10381"/>
          <a:stretch>
            <a:fillRect/>
          </a:stretch>
        </p:blipFill>
        <p:spPr bwMode="auto">
          <a:xfrm>
            <a:off x="3200400" y="1189038"/>
            <a:ext cx="7467600" cy="56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1524000" y="1"/>
            <a:ext cx="3124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8" name="Oval 4"/>
          <p:cNvSpPr>
            <a:spLocks noChangeArrowheads="1"/>
          </p:cNvSpPr>
          <p:nvPr/>
        </p:nvSpPr>
        <p:spPr bwMode="auto">
          <a:xfrm>
            <a:off x="4191000" y="2445425"/>
            <a:ext cx="1143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49" name="Oval 5"/>
          <p:cNvSpPr>
            <a:spLocks noChangeArrowheads="1"/>
          </p:cNvSpPr>
          <p:nvPr/>
        </p:nvSpPr>
        <p:spPr bwMode="auto">
          <a:xfrm>
            <a:off x="6705600" y="4807625"/>
            <a:ext cx="3962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0" name="Oval 6"/>
          <p:cNvSpPr>
            <a:spLocks noChangeArrowheads="1"/>
          </p:cNvSpPr>
          <p:nvPr/>
        </p:nvSpPr>
        <p:spPr bwMode="auto">
          <a:xfrm>
            <a:off x="3276600" y="1447800"/>
            <a:ext cx="685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 flipH="1" flipV="1">
            <a:off x="3886200" y="1905000"/>
            <a:ext cx="45720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0952" name="Oval 8"/>
          <p:cNvSpPr>
            <a:spLocks noChangeArrowheads="1"/>
          </p:cNvSpPr>
          <p:nvPr/>
        </p:nvSpPr>
        <p:spPr bwMode="auto">
          <a:xfrm>
            <a:off x="1828800" y="838200"/>
            <a:ext cx="2971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 flipH="1" flipV="1">
            <a:off x="4724400" y="1295400"/>
            <a:ext cx="2819400" cy="3048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F41FD-AC68-7FD4-0C37-EC8543B7AADA}"/>
              </a:ext>
            </a:extLst>
          </p:cNvPr>
          <p:cNvSpPr txBox="1"/>
          <p:nvPr/>
        </p:nvSpPr>
        <p:spPr>
          <a:xfrm>
            <a:off x="896564" y="3074540"/>
            <a:ext cx="23038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Burstiness/</a:t>
            </a:r>
          </a:p>
          <a:p>
            <a:r>
              <a:rPr lang="en-US" sz="3200" dirty="0"/>
              <a:t>Contagious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E406E17-A6FE-9DB9-B5CA-8A61AA661741}"/>
              </a:ext>
            </a:extLst>
          </p:cNvPr>
          <p:cNvSpPr/>
          <p:nvPr/>
        </p:nvSpPr>
        <p:spPr>
          <a:xfrm>
            <a:off x="269860" y="4549775"/>
            <a:ext cx="2930540" cy="809734"/>
          </a:xfrm>
          <a:prstGeom prst="wedgeRoundRectCallout">
            <a:avLst>
              <a:gd name="adj1" fmla="val 17220"/>
              <a:gd name="adj2" fmla="val -954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many hidden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5AB10-BB71-6C5D-FB82-8478F735E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4414" y="67374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9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1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10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1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8" grpId="0" animBg="1"/>
      <p:bldP spid="210949" grpId="0" animBg="1"/>
      <p:bldP spid="210950" grpId="0" animBg="1"/>
      <p:bldP spid="210951" grpId="0" animBg="1"/>
      <p:bldP spid="210952" grpId="0" animBg="1"/>
      <p:bldP spid="21095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F741AA-E47E-D9E1-2085-706FF68E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Priming &amp; Self-Priming (Burstiness)</a:t>
            </a:r>
            <a:br>
              <a:rPr lang="en-US" dirty="0"/>
            </a:br>
            <a:r>
              <a:rPr lang="en-US" sz="3200" dirty="0"/>
              <a:t>Reality is easier than chance (Uniform/Poisson)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A200B25-1C99-E8FC-CD2B-99FA23911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First order effect</a:t>
                </a:r>
              </a:p>
              <a:p>
                <a:pPr lvl="1"/>
                <a:r>
                  <a:rPr lang="en-US" dirty="0"/>
                  <a:t>Word Frequency (easier than uniform)</a:t>
                </a:r>
              </a:p>
              <a:p>
                <a:pPr lvl="1"/>
                <a:r>
                  <a:rPr lang="en-US" dirty="0"/>
                  <a:t>High frequency words are more predictable than low frequency words</a:t>
                </a:r>
              </a:p>
              <a:p>
                <a:pPr lvl="2"/>
                <a:r>
                  <a:rPr lang="en-US" dirty="0"/>
                  <a:t>High Frequency: function words,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)≈0.05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Low Frequency: content words,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𝐾𝑒𝑛𝑛𝑒𝑑𝑦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Second order effect(s)</a:t>
                </a:r>
              </a:p>
              <a:p>
                <a:pPr lvl="1"/>
                <a:r>
                  <a:rPr lang="en-US" dirty="0"/>
                  <a:t>Priming: </a:t>
                </a:r>
                <a:r>
                  <a:rPr lang="en-US" i="1" dirty="0"/>
                  <a:t>doctor</a:t>
                </a:r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i="1" dirty="0">
                    <a:sym typeface="Wingdings" pitchFamily="2" charset="2"/>
                  </a:rPr>
                  <a:t>nurse </a:t>
                </a:r>
                <a:r>
                  <a:rPr lang="en-US" dirty="0">
                    <a:sym typeface="Wingdings" pitchFamily="2" charset="2"/>
                  </a:rPr>
                  <a:t>(easier than independence)</a:t>
                </a:r>
                <a:endParaRPr lang="en-US" i="1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Self-priming (Burstiness/Contagiousness): </a:t>
                </a:r>
                <a:r>
                  <a:rPr lang="en-US" i="1" dirty="0">
                    <a:sym typeface="Wingdings" pitchFamily="2" charset="2"/>
                  </a:rPr>
                  <a:t>Kennedy</a:t>
                </a:r>
                <a:r>
                  <a:rPr lang="en-US" dirty="0">
                    <a:sym typeface="Wingdings" pitchFamily="2" charset="2"/>
                  </a:rPr>
                  <a:t>  </a:t>
                </a:r>
                <a:r>
                  <a:rPr lang="en-US" i="1" dirty="0">
                    <a:sym typeface="Wingdings" pitchFamily="2" charset="2"/>
                  </a:rPr>
                  <a:t>Kennedy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Holds for both “Kennedy” and “said”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But stronger for good keywords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Words with more content  More predictable from context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Easier than Poisson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A200B25-1C99-E8FC-CD2B-99FA23911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7668C4-8674-2113-56EB-418F97A6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CBDC7A-74D9-4933-D8FF-AF5D65B02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B0D72-A7F2-AB14-7980-7C235058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44C623-65AF-0A95-B7FB-E81AD30DA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028" y="0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53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91452-4604-2BDF-6AD2-70C89CB77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A4D7-ABB2-C273-3327-50B9FD951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503C0-91FD-1A4D-1EC9-0372E397D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157A5-B3D0-BEA5-6457-C8CA0D399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925EF-E9B2-BEC1-9511-A6780CFFF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E9B44-4BD2-6C13-6604-DA30C4AB1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8D405-EF86-E10C-CAFA-28A2B430F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716" y="0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27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C04D8D90-FAC0-595F-00F0-E586CAF4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ym typeface="Wingdings" pitchFamily="2" charset="2"/>
              </a:rPr>
              <a:t>Lexical Semantics  Embeddings</a:t>
            </a:r>
            <a:endParaRPr lang="en-US" sz="40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36580FE-9D95-B5E3-FFD6-989B38080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4339" y="1690688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Vectors/Embeddings:</a:t>
            </a:r>
          </a:p>
          <a:p>
            <a:pPr lvl="1"/>
            <a:r>
              <a:rPr lang="en-US" dirty="0"/>
              <a:t>More modern view of meaning</a:t>
            </a:r>
          </a:p>
          <a:p>
            <a:pPr lvl="1"/>
            <a:r>
              <a:rPr lang="en-US" dirty="0"/>
              <a:t>Behind much of the recent excitement in AI</a:t>
            </a:r>
          </a:p>
          <a:p>
            <a:pPr lvl="2"/>
            <a:r>
              <a:rPr lang="en-US" dirty="0"/>
              <a:t>Large Language Models (LLM)</a:t>
            </a:r>
          </a:p>
          <a:p>
            <a:pPr lvl="2"/>
            <a:r>
              <a:rPr lang="en-US" dirty="0"/>
              <a:t>Bots: ChatGPT, DeepSeek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</a:p>
              <a:p>
                <a:r>
                  <a:rPr lang="en-US" dirty="0"/>
                  <a:t>Related Topics</a:t>
                </a:r>
              </a:p>
              <a:p>
                <a:pPr lvl="1"/>
                <a:r>
                  <a:rPr lang="en-US" dirty="0"/>
                  <a:t>Ontologies</a:t>
                </a:r>
              </a:p>
              <a:p>
                <a:pPr lvl="1"/>
                <a:r>
                  <a:rPr lang="en-US" dirty="0"/>
                  <a:t>Semantic Networks</a:t>
                </a:r>
              </a:p>
              <a:p>
                <a:pPr lvl="1"/>
                <a:r>
                  <a:rPr lang="en-US" dirty="0"/>
                  <a:t>WordNet</a:t>
                </a:r>
              </a:p>
            </p:txBody>
          </p:sp>
        </mc:Choice>
        <mc:Fallback xmlns="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  <a:blipFill>
                <a:blip r:embed="rId2"/>
                <a:stretch>
                  <a:fillRect l="-2200" t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Content Placeholder 1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0CC7006-0A56-2151-28DE-600BA981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-13570"/>
            <a:ext cx="3962400" cy="170425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150A9C39-C524-95B2-E4FE-6A7DD0F03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4047" y="6417408"/>
            <a:ext cx="2743200" cy="365125"/>
          </a:xfrm>
        </p:spPr>
        <p:txBody>
          <a:bodyPr/>
          <a:lstStyle/>
          <a:p>
            <a:fld id="{5FB4D9AD-289B-474E-815A-AC06B4BF3F22}" type="datetime1">
              <a:rPr lang="en-US" smtClean="0"/>
              <a:t>7/21/25</a:t>
            </a:fld>
            <a:endParaRPr lang="en-US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A5738C57-59E5-A6AC-5778-8E62E3C0F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A6C692C-48B9-C237-4F5F-7256390D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33</a:t>
            </a:fld>
            <a:endParaRPr lang="en-US"/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DEC19B6E-CDFF-C80E-9483-130721D05353}"/>
              </a:ext>
            </a:extLst>
          </p:cNvPr>
          <p:cNvSpPr/>
          <p:nvPr/>
        </p:nvSpPr>
        <p:spPr>
          <a:xfrm>
            <a:off x="4662062" y="1961463"/>
            <a:ext cx="1708258" cy="771931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Equivalence Relation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03BBEEE5-2D4E-BC83-A6DE-7DF6D4C855FB}"/>
              </a:ext>
            </a:extLst>
          </p:cNvPr>
          <p:cNvSpPr/>
          <p:nvPr/>
        </p:nvSpPr>
        <p:spPr>
          <a:xfrm>
            <a:off x="5236827" y="2834911"/>
            <a:ext cx="1133493" cy="713665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Partial Order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300C62C-9BD7-4258-2465-5A84381D0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8028" y="4463436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4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3C2534-7889-5532-DC26-4A3F1F2AD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191" y="3429000"/>
            <a:ext cx="2857500" cy="2857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47800"/>
            <a:ext cx="10287000" cy="4876800"/>
          </a:xfrm>
        </p:spPr>
        <p:txBody>
          <a:bodyPr>
            <a:normAutofit/>
          </a:bodyPr>
          <a:lstStyle/>
          <a:p>
            <a:r>
              <a:rPr lang="en-US" sz="3600" b="1" dirty="0"/>
              <a:t>Concepts</a:t>
            </a:r>
            <a:r>
              <a:rPr lang="en-US" sz="3600" dirty="0"/>
              <a:t> or word senses</a:t>
            </a:r>
          </a:p>
          <a:p>
            <a:pPr lvl="1"/>
            <a:r>
              <a:rPr lang="en-US" sz="2800" dirty="0"/>
              <a:t>Have a complex many-to-many association with </a:t>
            </a:r>
            <a:r>
              <a:rPr lang="en-US" sz="2800" b="1" dirty="0"/>
              <a:t>words</a:t>
            </a:r>
            <a:r>
              <a:rPr lang="en-US" sz="2800" dirty="0"/>
              <a:t> (homonymy, multiple senses)</a:t>
            </a:r>
          </a:p>
          <a:p>
            <a:r>
              <a:rPr lang="en-US" sz="3600" dirty="0"/>
              <a:t>Have relations with each other</a:t>
            </a:r>
          </a:p>
          <a:p>
            <a:pPr lvl="1"/>
            <a:r>
              <a:rPr lang="en-US" sz="2800" dirty="0"/>
              <a:t>Synonymy</a:t>
            </a:r>
          </a:p>
          <a:p>
            <a:pPr lvl="1"/>
            <a:r>
              <a:rPr lang="en-US" sz="2800" dirty="0" err="1"/>
              <a:t>Antonymy</a:t>
            </a:r>
            <a:endParaRPr lang="en-US" sz="2800" dirty="0"/>
          </a:p>
          <a:p>
            <a:pPr lvl="1"/>
            <a:r>
              <a:rPr lang="en-US" sz="2800" dirty="0"/>
              <a:t>Similarity</a:t>
            </a:r>
          </a:p>
          <a:p>
            <a:pPr lvl="1"/>
            <a:r>
              <a:rPr lang="en-US" sz="2800" dirty="0"/>
              <a:t>Relatedness</a:t>
            </a:r>
          </a:p>
          <a:p>
            <a:pPr lvl="1"/>
            <a:r>
              <a:rPr lang="en-US" sz="2800" dirty="0"/>
              <a:t>Connotation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C64CD-D1BA-8270-3491-A41DB1E0E436}"/>
              </a:ext>
            </a:extLst>
          </p:cNvPr>
          <p:cNvSpPr txBox="1"/>
          <p:nvPr/>
        </p:nvSpPr>
        <p:spPr>
          <a:xfrm>
            <a:off x="4583723" y="6101834"/>
            <a:ext cx="742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https://web.stanford.edu/~jurafsky/slp3/slides/vectorsemantics2024.pdf</a:t>
            </a:r>
            <a:r>
              <a:rPr lang="en-US" dirty="0"/>
              <a:t> 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08D029A-B858-2A5D-D012-E5B5F67266DD}"/>
              </a:ext>
            </a:extLst>
          </p:cNvPr>
          <p:cNvSpPr/>
          <p:nvPr/>
        </p:nvSpPr>
        <p:spPr>
          <a:xfrm>
            <a:off x="7839223" y="283030"/>
            <a:ext cx="3270737" cy="1570388"/>
          </a:xfrm>
          <a:prstGeom prst="wedgeRoundRectCallout">
            <a:avLst>
              <a:gd name="adj1" fmla="val -82134"/>
              <a:gd name="adj2" fmla="val 4340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Word-Sense Disambiguation (WSD)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D2A61DF-4B61-5F03-4789-C2175CBEB015}"/>
              </a:ext>
            </a:extLst>
          </p:cNvPr>
          <p:cNvSpPr/>
          <p:nvPr/>
        </p:nvSpPr>
        <p:spPr>
          <a:xfrm>
            <a:off x="5154389" y="4212981"/>
            <a:ext cx="3423137" cy="1289537"/>
          </a:xfrm>
          <a:prstGeom prst="wedgeRoundRectCallout">
            <a:avLst>
              <a:gd name="adj1" fmla="val -82134"/>
              <a:gd name="adj2" fmla="val 4340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265147B-EB65-CFD7-6A85-62E3589A8F64}"/>
              </a:ext>
            </a:extLst>
          </p:cNvPr>
          <p:cNvSpPr/>
          <p:nvPr/>
        </p:nvSpPr>
        <p:spPr>
          <a:xfrm>
            <a:off x="5151458" y="4212981"/>
            <a:ext cx="3423137" cy="1289537"/>
          </a:xfrm>
          <a:prstGeom prst="wedgeRoundRectCallout">
            <a:avLst>
              <a:gd name="adj1" fmla="val -83846"/>
              <a:gd name="adj2" fmla="val 1613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2684964-4E53-A89E-984E-1D94DD9F7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E518A-A07A-FA49-BC65-519A2B5B46CC}" type="datetime1">
              <a:rPr lang="en-US" smtClean="0"/>
              <a:t>7/21/25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DB7B18-E544-E15B-26FA-74C15AEED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27765BE-4954-D00C-A437-ABBC9E1D9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34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BC41C45-8523-FC32-1C3F-588537441C4F}"/>
              </a:ext>
            </a:extLst>
          </p:cNvPr>
          <p:cNvSpPr/>
          <p:nvPr/>
        </p:nvSpPr>
        <p:spPr>
          <a:xfrm>
            <a:off x="3534509" y="96134"/>
            <a:ext cx="2561491" cy="1289537"/>
          </a:xfrm>
          <a:prstGeom prst="wedgeRoundRectCallout">
            <a:avLst>
              <a:gd name="adj1" fmla="val -94491"/>
              <a:gd name="adj2" fmla="val 252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Jurafsky’s</a:t>
            </a:r>
            <a:r>
              <a:rPr lang="en-US" sz="3200" dirty="0"/>
              <a:t> Slide 17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59D4467D-7F72-24EC-384F-023A3376637E}"/>
              </a:ext>
            </a:extLst>
          </p:cNvPr>
          <p:cNvSpPr/>
          <p:nvPr/>
        </p:nvSpPr>
        <p:spPr>
          <a:xfrm>
            <a:off x="5148527" y="4237840"/>
            <a:ext cx="3423137" cy="1289537"/>
          </a:xfrm>
          <a:prstGeom prst="wedgeRoundRectCallout">
            <a:avLst>
              <a:gd name="adj1" fmla="val -85900"/>
              <a:gd name="adj2" fmla="val -202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98D6B9B3-F583-43DF-0528-ABA9660B04E2}"/>
              </a:ext>
            </a:extLst>
          </p:cNvPr>
          <p:cNvSpPr/>
          <p:nvPr/>
        </p:nvSpPr>
        <p:spPr>
          <a:xfrm>
            <a:off x="5148527" y="4188122"/>
            <a:ext cx="3423137" cy="1289537"/>
          </a:xfrm>
          <a:prstGeom prst="wedgeRoundRectCallout">
            <a:avLst>
              <a:gd name="adj1" fmla="val -94891"/>
              <a:gd name="adj2" fmla="val -811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CDFF5C4-C353-2398-67D4-F79E2AE160FF}"/>
              </a:ext>
            </a:extLst>
          </p:cNvPr>
          <p:cNvSpPr/>
          <p:nvPr/>
        </p:nvSpPr>
        <p:spPr>
          <a:xfrm>
            <a:off x="5142665" y="4200551"/>
            <a:ext cx="3423137" cy="1289537"/>
          </a:xfrm>
          <a:prstGeom prst="wedgeRoundRectCallout">
            <a:avLst>
              <a:gd name="adj1" fmla="val -92546"/>
              <a:gd name="adj2" fmla="val -5101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234BC325-668A-505C-5D89-6C7B3AA90758}"/>
              </a:ext>
            </a:extLst>
          </p:cNvPr>
          <p:cNvSpPr/>
          <p:nvPr/>
        </p:nvSpPr>
        <p:spPr>
          <a:xfrm>
            <a:off x="2297150" y="5920285"/>
            <a:ext cx="2145495" cy="732429"/>
          </a:xfrm>
          <a:prstGeom prst="wedgeRoundRectCallout">
            <a:avLst>
              <a:gd name="adj1" fmla="val 79553"/>
              <a:gd name="adj2" fmla="val -11239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Large PMI</a:t>
            </a:r>
          </a:p>
        </p:txBody>
      </p:sp>
    </p:spTree>
    <p:extLst>
      <p:ext uri="{BB962C8B-B14F-4D97-AF65-F5344CB8AC3E}">
        <p14:creationId xmlns:p14="http://schemas.microsoft.com/office/powerpoint/2010/main" val="465327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18787" name="Footer Placeholder 4"/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9" name="Slide Number Placeholder 5"/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46EBCF71-A04F-46AE-9568-F8EC5DA9C7AD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35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18789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Collocations: Examples &gt;&gt; Definitions</a:t>
            </a:r>
            <a:br>
              <a:rPr lang="en-US" sz="3200" dirty="0"/>
            </a:br>
            <a:r>
              <a:rPr lang="en-US" sz="3600" dirty="0"/>
              <a:t>(George Miller: Chomsky’s Mentor &amp; WordNet)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3200" dirty="0"/>
              <a:t>Exercise: Use “erode” in a sentence:</a:t>
            </a:r>
          </a:p>
          <a:p>
            <a:pPr lvl="1" eaLnBrk="1" hangingPunct="1"/>
            <a:r>
              <a:rPr lang="en-US" sz="2800" i="1" dirty="0"/>
              <a:t>My family erodes a lot.</a:t>
            </a:r>
          </a:p>
          <a:p>
            <a:pPr eaLnBrk="1" hangingPunct="1"/>
            <a:r>
              <a:rPr lang="en-US" sz="3200" b="1" i="1" u="sng" dirty="0"/>
              <a:t>to eat </a:t>
            </a:r>
            <a:r>
              <a:rPr lang="en-US" sz="3200" dirty="0"/>
              <a:t>into or </a:t>
            </a:r>
            <a:r>
              <a:rPr lang="en-US" sz="3200" b="1" i="1" u="sng" dirty="0"/>
              <a:t>away</a:t>
            </a:r>
            <a:r>
              <a:rPr lang="en-US" sz="3200" dirty="0"/>
              <a:t>; destroy by slow consumption or disintegration </a:t>
            </a:r>
          </a:p>
          <a:p>
            <a:pPr lvl="1" eaLnBrk="1" hangingPunct="1"/>
            <a:r>
              <a:rPr lang="en-US" sz="2800" i="1" dirty="0"/>
              <a:t>Battery acid had eroded the engine.</a:t>
            </a:r>
          </a:p>
          <a:p>
            <a:pPr lvl="1" eaLnBrk="1" hangingPunct="1"/>
            <a:r>
              <a:rPr lang="en-US" sz="2800" i="1" dirty="0"/>
              <a:t>Inflation erodes the value of our money.</a:t>
            </a:r>
          </a:p>
          <a:p>
            <a:pPr eaLnBrk="1" hangingPunct="1"/>
            <a:r>
              <a:rPr lang="en-US" sz="3200" dirty="0"/>
              <a:t>Miller’s Conclusion:</a:t>
            </a:r>
          </a:p>
          <a:p>
            <a:pPr lvl="1" eaLnBrk="1" hangingPunct="1"/>
            <a:r>
              <a:rPr lang="en-US" sz="2800" dirty="0"/>
              <a:t>Dictionary examples are more helpful than definitions</a:t>
            </a:r>
          </a:p>
          <a:p>
            <a:r>
              <a:rPr lang="en-US" sz="3200" dirty="0"/>
              <a:t>Effective examples: </a:t>
            </a:r>
          </a:p>
          <a:p>
            <a:pPr lvl="1"/>
            <a:r>
              <a:rPr lang="en-US" sz="2800" dirty="0"/>
              <a:t>Make heavy use of collocations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5" name="Rectangular Callout 4"/>
          <p:cNvSpPr>
            <a:spLocks noChangeArrowheads="1"/>
          </p:cNvSpPr>
          <p:nvPr/>
        </p:nvSpPr>
        <p:spPr bwMode="auto">
          <a:xfrm>
            <a:off x="9746734" y="1870075"/>
            <a:ext cx="2057400" cy="609600"/>
          </a:xfrm>
          <a:prstGeom prst="wedgeRectCallout">
            <a:avLst>
              <a:gd name="adj1" fmla="val -57949"/>
              <a:gd name="adj2" fmla="val 98176"/>
            </a:avLst>
          </a:prstGeom>
          <a:solidFill>
            <a:schemeClr val="accent1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200" dirty="0">
                <a:solidFill>
                  <a:schemeClr val="lt1"/>
                </a:solidFill>
              </a:rPr>
              <a:t>Definition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8077200" y="3827584"/>
            <a:ext cx="2274277" cy="609600"/>
          </a:xfrm>
          <a:prstGeom prst="wedgeRectCallout">
            <a:avLst>
              <a:gd name="adj1" fmla="val -77144"/>
              <a:gd name="adj2" fmla="val -13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Examples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CB770B-5053-044D-FE8C-3CEEBA700904}"/>
              </a:ext>
            </a:extLst>
          </p:cNvPr>
          <p:cNvSpPr/>
          <p:nvPr/>
        </p:nvSpPr>
        <p:spPr>
          <a:xfrm>
            <a:off x="1568775" y="3488923"/>
            <a:ext cx="1805796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88CC21-4882-C8DB-77E2-B21A1BE62B76}"/>
              </a:ext>
            </a:extLst>
          </p:cNvPr>
          <p:cNvSpPr/>
          <p:nvPr/>
        </p:nvSpPr>
        <p:spPr>
          <a:xfrm>
            <a:off x="5558389" y="3519403"/>
            <a:ext cx="1134148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F2C297-4D75-87A6-BE91-A1DADC9FFB57}"/>
              </a:ext>
            </a:extLst>
          </p:cNvPr>
          <p:cNvSpPr/>
          <p:nvPr/>
        </p:nvSpPr>
        <p:spPr>
          <a:xfrm>
            <a:off x="1568774" y="3892730"/>
            <a:ext cx="2306539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9897030-B944-5D28-4CD1-6DF56FC0763F}"/>
              </a:ext>
            </a:extLst>
          </p:cNvPr>
          <p:cNvSpPr/>
          <p:nvPr/>
        </p:nvSpPr>
        <p:spPr>
          <a:xfrm>
            <a:off x="4385998" y="3892731"/>
            <a:ext cx="2811636" cy="33963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0EEF9-9C0C-A00E-9C8C-DB0A5A86F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081" y="4481634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3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BBF1-A24F-0D78-8D6F-8CE63C21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Corpus-Based Lexicography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3362E-52DC-9E41-0EC1-41C11C9D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should be “natural”</a:t>
            </a:r>
          </a:p>
          <a:p>
            <a:pPr lvl="1"/>
            <a:r>
              <a:rPr lang="en-US" dirty="0"/>
              <a:t>Based on corpus evidence</a:t>
            </a:r>
          </a:p>
          <a:p>
            <a:pPr lvl="1"/>
            <a:r>
              <a:rPr lang="en-US" dirty="0"/>
              <a:t>Avoid temptation to make up examples</a:t>
            </a:r>
          </a:p>
          <a:p>
            <a:r>
              <a:rPr lang="en-US" dirty="0"/>
              <a:t>Representative (sorted by frequency)</a:t>
            </a:r>
          </a:p>
          <a:p>
            <a:pPr lvl="1"/>
            <a:r>
              <a:rPr lang="en-US" dirty="0"/>
              <a:t>Classify concordances by sense (collocates)</a:t>
            </a:r>
          </a:p>
          <a:p>
            <a:pPr lvl="1"/>
            <a:r>
              <a:rPr lang="en-US" dirty="0"/>
              <a:t>Sort senses by frequency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8DFFB-B050-2727-B9E5-AFFDA1CD1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0EF14-8C8E-02FD-F7F6-2D083AFE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2EE23-9422-FF13-3247-0C4F942D1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E7FD2-FA5D-E95E-6311-47DAAAAC2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967" y="4469623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26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15215-8A78-F44E-F37E-914E30C58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6BE8-64DC-FD24-742E-CF21D93A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27986" y="2449898"/>
            <a:ext cx="6044609" cy="1325563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i="1" dirty="0"/>
              <a:t>Save</a:t>
            </a:r>
            <a:r>
              <a:rPr lang="en-US" dirty="0"/>
              <a:t> &lt;good&gt; </a:t>
            </a:r>
            <a:r>
              <a:rPr lang="en-US" i="1" dirty="0"/>
              <a:t>from</a:t>
            </a:r>
            <a:r>
              <a:rPr lang="en-US" dirty="0"/>
              <a:t> &lt;bad&gt;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823F8-8944-542A-4D1F-FDFF60203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44" y="90375"/>
            <a:ext cx="6104057" cy="87893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AE179-C652-53FD-50E7-78CF02F20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6" name="Picture 5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E31950A2-EE38-392C-4105-2032D436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287" y="90375"/>
            <a:ext cx="4178782" cy="66617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2265AA-5327-5692-1A53-BBF624404F03}"/>
              </a:ext>
            </a:extLst>
          </p:cNvPr>
          <p:cNvSpPr/>
          <p:nvPr/>
        </p:nvSpPr>
        <p:spPr>
          <a:xfrm>
            <a:off x="11204744" y="5170528"/>
            <a:ext cx="616729" cy="1954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1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2F1A-B540-24B0-D3B9-1BF9F8707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PMI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Lexical Semantics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Back Translation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FB386A-5066-AADA-83D6-CD61A2A30E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PMI estimates collocations</a:t>
            </a:r>
          </a:p>
          <a:p>
            <a:pPr lvl="1"/>
            <a:r>
              <a:rPr lang="en-US" dirty="0">
                <a:sym typeface="Wingdings" pitchFamily="2" charset="2"/>
              </a:rPr>
              <a:t>Probability that two words </a:t>
            </a:r>
          </a:p>
          <a:p>
            <a:pPr lvl="2"/>
            <a:r>
              <a:rPr lang="en-US" dirty="0">
                <a:sym typeface="Wingdings" pitchFamily="2" charset="2"/>
              </a:rPr>
              <a:t>appear near one another, </a:t>
            </a:r>
          </a:p>
          <a:p>
            <a:pPr lvl="2"/>
            <a:r>
              <a:rPr lang="en-US" dirty="0">
                <a:sym typeface="Wingdings" pitchFamily="2" charset="2"/>
              </a:rPr>
              <a:t>normalized by chance</a:t>
            </a:r>
          </a:p>
          <a:p>
            <a:pPr lvl="1"/>
            <a:r>
              <a:rPr lang="en-US" i="1" dirty="0">
                <a:sym typeface="Wingdings" pitchFamily="2" charset="2"/>
              </a:rPr>
              <a:t>good / OK / bad</a:t>
            </a:r>
          </a:p>
          <a:p>
            <a:r>
              <a:rPr lang="en-US" dirty="0">
                <a:sym typeface="Wingdings" pitchFamily="2" charset="2"/>
              </a:rPr>
              <a:t>Back Translation</a:t>
            </a:r>
          </a:p>
          <a:p>
            <a:pPr lvl="1"/>
            <a:r>
              <a:rPr lang="en-US" dirty="0">
                <a:sym typeface="Wingdings" pitchFamily="2" charset="2"/>
              </a:rPr>
              <a:t>Random walk over translations</a:t>
            </a:r>
          </a:p>
          <a:p>
            <a:pPr lvl="1"/>
            <a:r>
              <a:rPr lang="en-US" i="1" dirty="0">
                <a:sym typeface="Wingdings" pitchFamily="2" charset="2"/>
              </a:rPr>
              <a:t>Good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Bien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OK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pPr lvl="1"/>
            <a:r>
              <a:rPr lang="en-US" dirty="0"/>
              <a:t>But not, </a:t>
            </a:r>
            <a:r>
              <a:rPr lang="en-US" i="1" dirty="0"/>
              <a:t>good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…  </a:t>
            </a:r>
            <a:r>
              <a:rPr lang="en-US" i="1" dirty="0">
                <a:sym typeface="Wingdings" pitchFamily="2" charset="2"/>
              </a:rPr>
              <a:t>bad</a:t>
            </a:r>
            <a:endParaRPr lang="en-US" i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E313AF-2A8A-2D25-6967-9A4DC15CCB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73A94736-D8C5-2E07-912A-60C6C5C17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4606977"/>
            <a:ext cx="5181600" cy="22510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A7EF04-A2BA-B468-8ABA-03102735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BDD-43CC-76C7-4C52-405FA173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1CEDEE-620C-C078-319C-F3A3E4F84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35104"/>
            <a:ext cx="1422896" cy="142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4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910AF-81D9-71BD-197B-839EC5120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8B02-4910-5D17-F2A1-580B98F4E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45AF2-7180-8529-B6DC-676E2B088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80401-5EF8-0026-3685-FED98ADD5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4D3B6-E761-805B-E071-0B37D0996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60665-041F-D4D5-189A-7569827EC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124F1-A884-A22D-9F01-9E4372A2D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335" y="0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3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17D13-A622-BFC7-3438-7F1B320C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document&#10;&#10;AI-generated content may be incorrect.">
            <a:extLst>
              <a:ext uri="{FF2B5EF4-FFF2-40B4-BE49-F238E27FC236}">
                <a16:creationId xmlns:a16="http://schemas.microsoft.com/office/drawing/2014/main" id="{32C8B80E-9A38-C138-0191-F246E4307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72"/>
          <a:stretch>
            <a:fillRect/>
          </a:stretch>
        </p:blipFill>
        <p:spPr>
          <a:xfrm>
            <a:off x="970024" y="199292"/>
            <a:ext cx="11139281" cy="5591908"/>
          </a:xfrm>
          <a:prstGeom prst="rect">
            <a:avLst/>
          </a:prstGeom>
        </p:spPr>
      </p:pic>
      <p:pic>
        <p:nvPicPr>
          <p:cNvPr id="11" name="Picture 1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F30A71A8-9F08-276C-095E-AE2A3E4D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4" y="5220920"/>
            <a:ext cx="3488792" cy="150055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0FF15C-0CDC-E1C5-3B60-13BE8DDC6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4C694-9790-244F-5857-2BB8D07F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</a:t>
            </a:fld>
            <a:endParaRPr lang="en-US"/>
          </a:p>
        </p:txBody>
      </p:sp>
      <p:pic>
        <p:nvPicPr>
          <p:cNvPr id="5" name="Content Placeholder 4" descr="A screenshot of a book&#10;&#10;AI-generated content may be incorrect.">
            <a:extLst>
              <a:ext uri="{FF2B5EF4-FFF2-40B4-BE49-F238E27FC236}">
                <a16:creationId xmlns:a16="http://schemas.microsoft.com/office/drawing/2014/main" id="{4E58C12F-F748-D597-3D67-3851AE581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" y="3239936"/>
            <a:ext cx="3528646" cy="18613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7A685A-DC3D-F05D-6F9D-7A5478DFC89E}"/>
              </a:ext>
            </a:extLst>
          </p:cNvPr>
          <p:cNvSpPr/>
          <p:nvPr/>
        </p:nvSpPr>
        <p:spPr>
          <a:xfrm>
            <a:off x="6638725" y="3527890"/>
            <a:ext cx="2313686" cy="77414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442B5B-76D5-39BF-AA61-3F8312B12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4" y="35898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7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4885F-FFF6-5DE4-8798-0A05340C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Associations</a:t>
            </a:r>
            <a:br>
              <a:rPr lang="en-US" dirty="0"/>
            </a:br>
            <a:r>
              <a:rPr lang="en-US" sz="2800" dirty="0">
                <a:hlinkClick r:id="rId2"/>
              </a:rPr>
              <a:t>https://wordassociation.org/</a:t>
            </a:r>
            <a:r>
              <a:rPr lang="en-US" sz="2800" dirty="0"/>
              <a:t> </a:t>
            </a:r>
            <a:endParaRPr lang="en-US" dirty="0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734ECB-019A-2B73-3F6A-6039D2CFC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1032" y="1825625"/>
            <a:ext cx="8089936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2AFB4-B282-689F-9EF7-01D4072B5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8973F-2160-8735-6B8D-056F5E2C7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17566-8C79-18AA-D524-1C8D1DD9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64E0C3-F1BC-C780-0C11-854ED42F5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599" y="62398"/>
            <a:ext cx="2221230" cy="222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91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70FC26A-FB37-61C8-5059-CC615E446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hlinkClick r:id="rId2"/>
              </a:rPr>
              <a:t>https://en.wikipedia.org/wiki/Gestalt_psychology</a:t>
            </a:r>
            <a:r>
              <a:rPr lang="en-US" sz="4000" dirty="0"/>
              <a:t>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D3C74A1-CC31-D235-E8B8-0A306C119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“</a:t>
            </a:r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atomism,” also known as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“</a:t>
            </a:r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elementalism,’’ </a:t>
            </a:r>
          </a:p>
          <a:p>
            <a:pPr lvl="1"/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the view that all knowledge, even complex abstract ideas, is built from simple, elementary constituents</a:t>
            </a:r>
          </a:p>
          <a:p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“sensationalism,”</a:t>
            </a:r>
          </a:p>
          <a:p>
            <a:pPr lvl="1"/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the view that the simplest constituents—the atoms of thought—are elementary </a:t>
            </a:r>
            <a:r>
              <a:rPr lang="en-US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hlinkClick r:id="rId3" tooltip="Sense dat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sense impressions</a:t>
            </a:r>
            <a:endParaRPr lang="en-US" b="0" i="0" dirty="0"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“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associationism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,”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view that more complex ideas arise 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 the association of simpler ideas.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BC9215-4492-1A75-480E-7C751B9E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294A46-36D8-7AE4-0733-D7BFA84F4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415D84-9FBD-54C8-259E-9373983F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41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71BFCBD-4E01-A5A5-81E3-361ED850AC64}"/>
              </a:ext>
            </a:extLst>
          </p:cNvPr>
          <p:cNvSpPr/>
          <p:nvPr/>
        </p:nvSpPr>
        <p:spPr>
          <a:xfrm>
            <a:off x="2989085" y="5747103"/>
            <a:ext cx="3460306" cy="519553"/>
          </a:xfrm>
          <a:prstGeom prst="wedgeRoundRectCallout">
            <a:avLst>
              <a:gd name="adj1" fmla="val -28394"/>
              <a:gd name="adj2" fmla="val -956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PMI: Word Associations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0ADC89-6541-35CC-AFF2-3A1EF9B04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8028" y="4460702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97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084" y="1778295"/>
            <a:ext cx="7298965" cy="194854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/>
              <a:t>Priming &amp; Word Associations</a:t>
            </a:r>
            <a:br>
              <a:rPr lang="en-US" sz="2800" dirty="0"/>
            </a:br>
            <a:r>
              <a:rPr lang="en-US" sz="2800" dirty="0"/>
              <a:t>Task: Subject is given two strings and responds “yes” if both are words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6" y="1948543"/>
            <a:ext cx="4384198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58" y="3556590"/>
            <a:ext cx="7695342" cy="315989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884147" y="5505133"/>
            <a:ext cx="6941902" cy="384038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57510" y="3344762"/>
            <a:ext cx="3797588" cy="382076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66178" y="3439886"/>
            <a:ext cx="1306165" cy="307742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DC1246-0529-F504-943E-CFA81EC37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6279" y="69388"/>
            <a:ext cx="1068662" cy="10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8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B66A53-8BCB-4F62-1DA8-48A69E59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Size of Priming Effect (Split Second):</a:t>
            </a:r>
            <a:br>
              <a:rPr lang="en-US" dirty="0"/>
            </a:br>
            <a:r>
              <a:rPr lang="en-US" dirty="0"/>
              <a:t>855 msec v. 940 msec (from previous slide)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BEDEBF-014D-8B3F-2D57-6D1AFE728F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System 1 vs System 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Fast (Unconscious)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Slow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Rules of Thumb</a:t>
            </a:r>
          </a:p>
          <a:p>
            <a:pPr lvl="1"/>
            <a:r>
              <a:rPr lang="en-US" dirty="0"/>
              <a:t>500 msec: </a:t>
            </a:r>
          </a:p>
          <a:p>
            <a:pPr lvl="2"/>
            <a:r>
              <a:rPr lang="en-US" dirty="0"/>
              <a:t>Push a button after tone</a:t>
            </a:r>
          </a:p>
          <a:p>
            <a:pPr lvl="1"/>
            <a:r>
              <a:rPr lang="en-US" dirty="0"/>
              <a:t>1000 msec: Lexical retrieval</a:t>
            </a:r>
          </a:p>
          <a:p>
            <a:pPr lvl="2"/>
            <a:r>
              <a:rPr lang="en-US" dirty="0"/>
              <a:t>Push one button for words and another button for non-words</a:t>
            </a:r>
          </a:p>
          <a:p>
            <a:pPr lvl="1"/>
            <a:r>
              <a:rPr lang="en-US" dirty="0"/>
              <a:t>Longer: System 2</a:t>
            </a:r>
          </a:p>
          <a:p>
            <a:pPr lvl="2"/>
            <a:r>
              <a:rPr lang="en-US" dirty="0"/>
              <a:t>Explain your work</a:t>
            </a:r>
          </a:p>
        </p:txBody>
      </p:sp>
      <p:pic>
        <p:nvPicPr>
          <p:cNvPr id="10" name="Content Placeholder 9" descr="A book cover with a pencil&#10;&#10;AI-generated content may be incorrect.">
            <a:extLst>
              <a:ext uri="{FF2B5EF4-FFF2-40B4-BE49-F238E27FC236}">
                <a16:creationId xmlns:a16="http://schemas.microsoft.com/office/drawing/2014/main" id="{D2249A43-BC3C-09B0-4B4B-DDF66B463C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8033" y="1825625"/>
            <a:ext cx="3689934" cy="435133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B6167-8BF4-B5DD-833A-E98F51B3C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EA505A-90BB-6A2B-0A79-87203AF52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F6535-A877-9813-1C1F-5459FC82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F6ABA1-EBA4-AA87-B897-74318F5AA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5747" y="0"/>
            <a:ext cx="1268637" cy="126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20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F21C1-B5FE-43F0-A0BE-7369B3504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D96565-798C-01A5-BAF7-BAFD50852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Thinking Fast and Slow</a:t>
            </a:r>
            <a:br>
              <a:rPr lang="en-US" dirty="0"/>
            </a:br>
            <a:r>
              <a:rPr lang="en-US" sz="3600" dirty="0"/>
              <a:t>Quoted from pp. 20-21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F0FFC7-CD11-C08C-383F-B6D96F7DBA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System 1 operates automatically and quickly, </a:t>
            </a:r>
          </a:p>
          <a:p>
            <a:pPr lvl="1"/>
            <a:r>
              <a:rPr lang="en-US" i="1" dirty="0"/>
              <a:t>with little or no effort and </a:t>
            </a:r>
          </a:p>
          <a:p>
            <a:pPr lvl="1"/>
            <a:r>
              <a:rPr lang="en-US" i="1" dirty="0"/>
              <a:t>no sense of voluntary control. </a:t>
            </a:r>
          </a:p>
          <a:p>
            <a:r>
              <a:rPr lang="en-US" i="1" dirty="0"/>
              <a:t>System 2 allocates attention to the effortful mental activities that demand it, including complex computations. </a:t>
            </a:r>
          </a:p>
          <a:p>
            <a:pPr lvl="1"/>
            <a:r>
              <a:rPr lang="en-US" i="1" dirty="0"/>
              <a:t>The operations of System 2 are often associated with the subjective experience of agency, choice, and concentration.</a:t>
            </a:r>
          </a:p>
        </p:txBody>
      </p:sp>
      <p:pic>
        <p:nvPicPr>
          <p:cNvPr id="10" name="Content Placeholder 9" descr="A book cover with a pencil&#10;&#10;AI-generated content may be incorrect.">
            <a:extLst>
              <a:ext uri="{FF2B5EF4-FFF2-40B4-BE49-F238E27FC236}">
                <a16:creationId xmlns:a16="http://schemas.microsoft.com/office/drawing/2014/main" id="{0C2B9DA9-3DF1-1CC5-3D51-5694392675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8033" y="1825625"/>
            <a:ext cx="3689934" cy="435133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3CC531-49F7-0080-FC83-34748936E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F8A4A4-2DAF-9C2A-7BDC-34E012D8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206BB0-2B8D-E4FA-B165-010A717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51D286-3C98-EAC2-CE74-464FE4A19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2002" y="0"/>
            <a:ext cx="1749998" cy="174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151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2F715-77A2-662E-EC09-D5551A8A8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B923E0-4D9D-A3C8-5C6A-86A87285C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Consequences for Artificial Intelligence (AI)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109BC5-1D84-CD13-7ACE-C1B84D611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53072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Recent excitement in AI</a:t>
            </a:r>
          </a:p>
          <a:p>
            <a:pPr lvl="1"/>
            <a:r>
              <a:rPr lang="en-US" dirty="0"/>
              <a:t>Large Language Models (LLMs)</a:t>
            </a:r>
          </a:p>
          <a:p>
            <a:pPr lvl="1"/>
            <a:r>
              <a:rPr lang="en-US" dirty="0"/>
              <a:t>Deep Networks</a:t>
            </a:r>
          </a:p>
          <a:p>
            <a:pPr lvl="1"/>
            <a:r>
              <a:rPr lang="en-US" dirty="0" err="1"/>
              <a:t>ChatBots</a:t>
            </a:r>
            <a:r>
              <a:rPr lang="en-US" dirty="0"/>
              <a:t> (ChatGPT)</a:t>
            </a:r>
          </a:p>
          <a:p>
            <a:pPr lvl="1"/>
            <a:r>
              <a:rPr lang="en-US" dirty="0"/>
              <a:t>RAG</a:t>
            </a:r>
          </a:p>
          <a:p>
            <a:r>
              <a:rPr lang="en-US" dirty="0"/>
              <a:t>Thus far, AI is more effective </a:t>
            </a:r>
          </a:p>
          <a:p>
            <a:pPr lvl="1"/>
            <a:r>
              <a:rPr lang="en-US" dirty="0"/>
              <a:t>for System 1 tasks </a:t>
            </a:r>
          </a:p>
          <a:p>
            <a:pPr lvl="1"/>
            <a:r>
              <a:rPr lang="en-US" dirty="0"/>
              <a:t>than System 2 tasks</a:t>
            </a:r>
          </a:p>
          <a:p>
            <a:r>
              <a:rPr lang="en-US" dirty="0"/>
              <a:t>What about bots for programming?</a:t>
            </a:r>
          </a:p>
          <a:p>
            <a:pPr lvl="1"/>
            <a:r>
              <a:rPr lang="en-US" dirty="0"/>
              <a:t>That sounds like a System 2 task</a:t>
            </a:r>
          </a:p>
          <a:p>
            <a:pPr lvl="1"/>
            <a:r>
              <a:rPr lang="en-US" dirty="0"/>
              <a:t>But bots program by table lookup</a:t>
            </a:r>
          </a:p>
          <a:p>
            <a:pPr lvl="2"/>
            <a:r>
              <a:rPr lang="en-US" dirty="0"/>
              <a:t>More like lexical retrieval </a:t>
            </a:r>
          </a:p>
          <a:p>
            <a:pPr lvl="2"/>
            <a:r>
              <a:rPr lang="en-US" dirty="0"/>
              <a:t>than problem solving</a:t>
            </a:r>
          </a:p>
          <a:p>
            <a:r>
              <a:rPr lang="en-US" dirty="0"/>
              <a:t>Interpretability: Open problem</a:t>
            </a:r>
          </a:p>
          <a:p>
            <a:pPr lvl="1"/>
            <a:r>
              <a:rPr lang="en-US" dirty="0"/>
              <a:t>Bots find it hard to explain their work</a:t>
            </a:r>
          </a:p>
          <a:p>
            <a:pPr lvl="1"/>
            <a:r>
              <a:rPr lang="en-US" dirty="0"/>
              <a:t>Just as people find it hard to explain </a:t>
            </a:r>
          </a:p>
          <a:p>
            <a:pPr lvl="2"/>
            <a:r>
              <a:rPr lang="en-US" dirty="0"/>
              <a:t>what happens during lexical retrieval</a:t>
            </a:r>
          </a:p>
        </p:txBody>
      </p:sp>
      <p:pic>
        <p:nvPicPr>
          <p:cNvPr id="10" name="Content Placeholder 9" descr="A book cover with a pencil&#10;&#10;AI-generated content may be incorrect.">
            <a:extLst>
              <a:ext uri="{FF2B5EF4-FFF2-40B4-BE49-F238E27FC236}">
                <a16:creationId xmlns:a16="http://schemas.microsoft.com/office/drawing/2014/main" id="{F1817210-325A-E3C4-0EC4-4554B7BEE7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8033" y="1825625"/>
            <a:ext cx="3689934" cy="435133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14D53C-B884-2556-D6AC-BDE90ADF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C52EA-1C62-DCE7-AB27-520BB77FB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DF287A-A41B-0D41-0529-CD5ECC7D8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177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45D4B-CA5F-5712-4D6C-7CA50DC64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071ED-0C40-F7FA-B5E1-21D765D45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0D1BD-AB4B-2A60-9A8D-ED79516B3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Associations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5D5C32-4F5A-8EED-D5BE-F50DD215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0FA14-73F4-770F-C016-9B1C70FA6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64E46E-1775-3C62-8B12-C1258AD7E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5D338-B5F0-2E37-C389-82390821E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2002" y="0"/>
            <a:ext cx="1749998" cy="174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16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2DD46-6A37-66AF-793E-C918CB6C7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EB0D-6A7D-F44C-2E8D-290176FD5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E12CD-3DD8-4993-E044-38C9D9E6C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Associations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B1A66-9D42-CDFB-DCB6-34B6375D1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1F7B3-AD65-9FEF-4826-C08CD334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2756E-9BAE-92B9-1C40-011F409B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057FC-83AD-C9A5-F408-81DCCAD55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2002" y="0"/>
            <a:ext cx="1749998" cy="174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84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≈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1768" t="-2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4" name="Picture 3" descr="Picture 18.png">
            <a:extLst>
              <a:ext uri="{FF2B5EF4-FFF2-40B4-BE49-F238E27FC236}">
                <a16:creationId xmlns:a16="http://schemas.microsoft.com/office/drawing/2014/main" id="{B2D9A808-4631-8A57-07BB-35735B2A44C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446" y="-127293"/>
            <a:ext cx="5920553" cy="6024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F1B552-90D3-8183-0A0E-7CA065D8A1BB}"/>
              </a:ext>
            </a:extLst>
          </p:cNvPr>
          <p:cNvSpPr/>
          <p:nvPr/>
        </p:nvSpPr>
        <p:spPr>
          <a:xfrm>
            <a:off x="175446" y="1007550"/>
            <a:ext cx="5676714" cy="261436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6663CE-4AB9-6338-4F31-7E82F4B43648}"/>
              </a:ext>
            </a:extLst>
          </p:cNvPr>
          <p:cNvSpPr/>
          <p:nvPr/>
        </p:nvSpPr>
        <p:spPr>
          <a:xfrm>
            <a:off x="257592" y="4122814"/>
            <a:ext cx="5594568" cy="72127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7BF807-227C-ED30-01B6-24C6D2859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9920" y="0"/>
            <a:ext cx="1402080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9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6601" y="1295400"/>
            <a:ext cx="7945821" cy="6858000"/>
          </a:xfrm>
          <a:prstGeom prst="rect">
            <a:avLst/>
          </a:prstGeom>
          <a:ln w="38100">
            <a:noFill/>
          </a:ln>
        </p:spPr>
      </p:pic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1257770"/>
            <a:ext cx="5503172" cy="5600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07350" cy="892645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dirty="0"/>
              <a:t>There is no data like more data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4891"/>
              <a:gd name="adj2" fmla="val -1526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FA5DC0-6717-BCE3-B0D8-2E5F4F145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0498" y="0"/>
            <a:ext cx="1241502" cy="124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9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document&#10;&#10;AI-generated content may be incorrect.">
            <a:extLst>
              <a:ext uri="{FF2B5EF4-FFF2-40B4-BE49-F238E27FC236}">
                <a16:creationId xmlns:a16="http://schemas.microsoft.com/office/drawing/2014/main" id="{7DB05CF6-B9DD-CC09-BCC5-AB36AB10FB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2227"/>
          <a:stretch>
            <a:fillRect/>
          </a:stretch>
        </p:blipFill>
        <p:spPr>
          <a:xfrm>
            <a:off x="0" y="1436436"/>
            <a:ext cx="5181600" cy="26595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F59694-6B7B-4624-69BC-1EC4D457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76" y="136525"/>
            <a:ext cx="9700878" cy="1325563"/>
          </a:xfrm>
        </p:spPr>
        <p:txBody>
          <a:bodyPr>
            <a:noAutofit/>
          </a:bodyPr>
          <a:lstStyle/>
          <a:p>
            <a:r>
              <a:rPr lang="en-US" dirty="0"/>
              <a:t>Special Issue of International Journal of Lexicography in Memory of Patrick Hanks</a:t>
            </a:r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D2E9879F-BEE9-B775-7641-BFF0C97BB2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99965" y="3614686"/>
            <a:ext cx="4761510" cy="3215765"/>
          </a:xfr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6FA8135-B4C1-A007-3793-F79382F8E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696" y="38482"/>
            <a:ext cx="1620175" cy="162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CE74928-FBF7-DD8B-9877-239EF86FEB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800" y="6369050"/>
            <a:ext cx="2743200" cy="365125"/>
          </a:xfrm>
        </p:spPr>
        <p:txBody>
          <a:bodyPr/>
          <a:lstStyle/>
          <a:p>
            <a:fld id="{5497FFCF-7C11-0D4F-AE43-979DBC2AD685}" type="datetime1">
              <a:rPr lang="en-US" smtClean="0"/>
              <a:t>7/21/25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9E0457-E076-D76C-E949-EB7D5D7E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3FCA59-D050-6D34-0ED1-4E0D5640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5</a:t>
            </a:fld>
            <a:endParaRPr lang="en-US"/>
          </a:p>
        </p:txBody>
      </p:sp>
      <p:pic>
        <p:nvPicPr>
          <p:cNvPr id="13" name="Picture 6" descr="Concise Oxford English Dictionary: Main edition">
            <a:extLst>
              <a:ext uri="{FF2B5EF4-FFF2-40B4-BE49-F238E27FC236}">
                <a16:creationId xmlns:a16="http://schemas.microsoft.com/office/drawing/2014/main" id="{8E65A0F7-24C1-691E-4EEE-A6A82237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376" y="1436436"/>
            <a:ext cx="1857227" cy="279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ollins COBUILD Learner's Dictionary; Concise Edition">
            <a:extLst>
              <a:ext uri="{FF2B5EF4-FFF2-40B4-BE49-F238E27FC236}">
                <a16:creationId xmlns:a16="http://schemas.microsoft.com/office/drawing/2014/main" id="{5B4586CB-6B26-CF0B-DCE3-FF9DCD9F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839" y="4269958"/>
            <a:ext cx="18923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trick Wyndham Hanks – This is the official website of ...">
            <a:extLst>
              <a:ext uri="{FF2B5EF4-FFF2-40B4-BE49-F238E27FC236}">
                <a16:creationId xmlns:a16="http://schemas.microsoft.com/office/drawing/2014/main" id="{6B360E7D-8A18-950F-92E1-81FCEDC8A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76" y="4111404"/>
            <a:ext cx="4991120" cy="4125993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35369F78-B042-5A85-86FC-08690F9B04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9965" y="1762535"/>
            <a:ext cx="4761510" cy="1748273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697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DFAE3-16FD-B9F9-D592-79EBE4127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78A927-3512-B2FB-161C-B3CBF7A9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CB11D0-0244-5F52-A951-556C0D0847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DD1E8E1-CE6C-571A-9C54-818EC82ED8E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/>
                  <a:t>Entropy:</a:t>
                </a:r>
                <a:endParaRPr lang="en-US" sz="2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b="0" dirty="0"/>
              </a:p>
              <a:p>
                <a:r>
                  <a:rPr lang="en-US" sz="2600" dirty="0"/>
                  <a:t>Mutual Information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2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Properties: </a:t>
                </a:r>
              </a:p>
              <a:p>
                <a:pPr lvl="2"/>
                <a:r>
                  <a:rPr lang="en-US" sz="1800" dirty="0"/>
                  <a:t>Symmetry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dirty="0"/>
              </a:p>
              <a:p>
                <a:pPr lvl="2"/>
                <a:r>
                  <a:rPr lang="en-US" sz="1800" dirty="0"/>
                  <a:t>Non-negative: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endParaRPr lang="en-US" sz="1800" b="0" dirty="0"/>
              </a:p>
              <a:p>
                <a:pPr lvl="1"/>
                <a:endParaRPr lang="en-US" sz="2200" dirty="0"/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DD1E8E1-CE6C-571A-9C54-818EC82ED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2020" t="-3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4D7AAA-BA17-EC54-3F90-81271B545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3DBD372-C60A-5007-F443-E554B76773EC}"/>
              </a:ext>
            </a:extLst>
          </p:cNvPr>
          <p:cNvSpPr/>
          <p:nvPr/>
        </p:nvSpPr>
        <p:spPr>
          <a:xfrm>
            <a:off x="4866951" y="5973322"/>
            <a:ext cx="1605217" cy="519553"/>
          </a:xfrm>
          <a:prstGeom prst="wedgeRoundRectCallout">
            <a:avLst>
              <a:gd name="adj1" fmla="val -73688"/>
              <a:gd name="adj2" fmla="val -166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Pointwise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92579D-A106-2E37-B987-32666E30D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7328" y="0"/>
            <a:ext cx="1504671" cy="150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0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B9C0B-D915-56A8-5E59-B699421E2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031ADF-42C9-3FF6-40B4-BA3576B0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04D74-6944-1B9F-5352-2B004E204A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058EE2-50AF-5D1F-303B-829B097632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= P(x) P(y)</a:t>
                </a:r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P(</a:t>
                </a:r>
                <a:r>
                  <a:rPr lang="en-US" sz="1800" dirty="0" err="1"/>
                  <a:t>x,y</a:t>
                </a:r>
                <a:r>
                  <a:rPr lang="en-US" sz="1800" dirty="0"/>
                  <a:t>) &gt;&gt; P(x) P(y)</a:t>
                </a:r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:r>
                  <a:rPr lang="en-US" sz="1800" dirty="0"/>
                  <a:t>P(</a:t>
                </a:r>
                <a:r>
                  <a:rPr lang="en-US" sz="1800" dirty="0" err="1"/>
                  <a:t>x,y</a:t>
                </a:r>
                <a:r>
                  <a:rPr lang="en-US" sz="1800" dirty="0"/>
                  <a:t>) ≈ P(x) P(y)</a:t>
                </a:r>
              </a:p>
              <a:p>
                <a:r>
                  <a:rPr lang="en-US" sz="2600" dirty="0"/>
                  <a:t>Entropy:</a:t>
                </a:r>
                <a:endParaRPr lang="en-US" sz="2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b="0" dirty="0"/>
              </a:p>
              <a:p>
                <a:r>
                  <a:rPr lang="en-US" sz="2600" dirty="0"/>
                  <a:t>Mutual Information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2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Properties: </a:t>
                </a:r>
              </a:p>
              <a:p>
                <a:pPr lvl="2"/>
                <a:r>
                  <a:rPr lang="en-US" sz="1800" dirty="0"/>
                  <a:t>Symmetry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dirty="0"/>
              </a:p>
              <a:p>
                <a:pPr lvl="2"/>
                <a:r>
                  <a:rPr lang="en-US" sz="1800" dirty="0"/>
                  <a:t>Non-negative: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endParaRPr lang="en-US" sz="1800" b="0" dirty="0"/>
              </a:p>
              <a:p>
                <a:pPr lvl="1"/>
                <a:endParaRPr lang="en-US" sz="2200" dirty="0"/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058EE2-50AF-5D1F-303B-829B097632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2020" t="-2023" b="-25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6004BDE-4143-94EB-2F5E-5769AD58A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CAF2BEB3-6A31-3004-6087-EE69EF5F2B5D}"/>
              </a:ext>
            </a:extLst>
          </p:cNvPr>
          <p:cNvSpPr/>
          <p:nvPr/>
        </p:nvSpPr>
        <p:spPr>
          <a:xfrm>
            <a:off x="4866951" y="5973322"/>
            <a:ext cx="1605217" cy="519553"/>
          </a:xfrm>
          <a:prstGeom prst="wedgeRoundRectCallout">
            <a:avLst>
              <a:gd name="adj1" fmla="val -73688"/>
              <a:gd name="adj2" fmla="val -166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Pointwise</a:t>
            </a:r>
          </a:p>
        </p:txBody>
      </p:sp>
      <p:pic>
        <p:nvPicPr>
          <p:cNvPr id="4" name="Picture 3" descr="A screenshot of a math book&#10;&#10;AI-generated content may be incorrect.">
            <a:extLst>
              <a:ext uri="{FF2B5EF4-FFF2-40B4-BE49-F238E27FC236}">
                <a16:creationId xmlns:a16="http://schemas.microsoft.com/office/drawing/2014/main" id="{4CB97537-8813-5C61-0821-CB250DC12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432" y="56235"/>
            <a:ext cx="10138351" cy="4596053"/>
          </a:xfrm>
          <a:prstGeom prst="rect">
            <a:avLst/>
          </a:prstGeom>
          <a:ln w="38100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40188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04FE7-12FE-B12B-4EC8-85BC3D64A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BC43E-28EF-1C0B-D78E-8DCE3199F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D420A-627C-D9B1-BBE3-4A7FA36A4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52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235DF7-2179-5152-C060-EA466ADAF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7772400" cy="28954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E266A8-45A5-FE53-9C7A-5FCA9D750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752" y="136525"/>
            <a:ext cx="7772400" cy="28954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864B892-2042-3178-5C0C-473823C86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2002" y="0"/>
            <a:ext cx="1749998" cy="174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656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783C5-F089-6F95-52F7-F61430F82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55FE9-883E-13C4-898A-F49E6C3CB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1B1C6-6E2A-80C0-0853-9B6DAD934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A5640-59FB-B973-DB92-59C1BE96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53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5834BB-8E39-642F-0008-6538BDFC2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744" y="3234904"/>
            <a:ext cx="7772400" cy="31214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49B5CA-C5AE-73A3-7C2C-BF48D1F74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40" y="226476"/>
            <a:ext cx="7772400" cy="289541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16E0CF64-C39F-29B1-74F0-BA7C75C18A2A}"/>
              </a:ext>
            </a:extLst>
          </p:cNvPr>
          <p:cNvSpPr/>
          <p:nvPr/>
        </p:nvSpPr>
        <p:spPr>
          <a:xfrm>
            <a:off x="1407191" y="2283094"/>
            <a:ext cx="1605217" cy="519553"/>
          </a:xfrm>
          <a:prstGeom prst="wedgeRoundRectCallout">
            <a:avLst>
              <a:gd name="adj1" fmla="val 72474"/>
              <a:gd name="adj2" fmla="val 1422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Telephone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24E84591-12BB-0912-0E39-4EFFD167EC71}"/>
                  </a:ext>
                </a:extLst>
              </p:cNvPr>
              <p:cNvSpPr/>
              <p:nvPr/>
            </p:nvSpPr>
            <p:spPr>
              <a:xfrm>
                <a:off x="2486797" y="3847627"/>
                <a:ext cx="417948" cy="519553"/>
              </a:xfrm>
              <a:prstGeom prst="wedgeRoundRectCallout">
                <a:avLst>
                  <a:gd name="adj1" fmla="val 106907"/>
                  <a:gd name="adj2" fmla="val -16621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24E84591-12BB-0912-0E39-4EFFD167E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7" y="3847627"/>
                <a:ext cx="417948" cy="519553"/>
              </a:xfrm>
              <a:prstGeom prst="wedgeRoundRectCallout">
                <a:avLst>
                  <a:gd name="adj1" fmla="val 106907"/>
                  <a:gd name="adj2" fmla="val -16621"/>
                  <a:gd name="adj3" fmla="val 16667"/>
                </a:avLst>
              </a:prstGeom>
              <a:blipFill>
                <a:blip r:embed="rId4"/>
                <a:stretch>
                  <a:fillRect l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F67EDDE1-9A19-2297-B665-72C36289E583}"/>
                  </a:ext>
                </a:extLst>
              </p:cNvPr>
              <p:cNvSpPr/>
              <p:nvPr/>
            </p:nvSpPr>
            <p:spPr>
              <a:xfrm>
                <a:off x="10561023" y="3847626"/>
                <a:ext cx="417948" cy="519553"/>
              </a:xfrm>
              <a:prstGeom prst="wedgeRoundRectCallout">
                <a:avLst>
                  <a:gd name="adj1" fmla="val -88397"/>
                  <a:gd name="adj2" fmla="val -18338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F67EDDE1-9A19-2297-B665-72C36289E5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023" y="3847626"/>
                <a:ext cx="417948" cy="519553"/>
              </a:xfrm>
              <a:prstGeom prst="wedgeRoundRectCallout">
                <a:avLst>
                  <a:gd name="adj1" fmla="val -88397"/>
                  <a:gd name="adj2" fmla="val -1833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967D56D-2A4C-D402-47F4-DE74F65A9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900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65734-4C31-B47A-050E-E14FC25C1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6378C-B04F-6007-773C-DD45ADB28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34C5A-37D4-9396-A058-F51B60BFC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1B9CA-B4FB-D5A7-0D9B-7BF7FFC8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CD8AB3-98A6-7E1F-8738-0BF3793A6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29" y="3883358"/>
            <a:ext cx="10859341" cy="2471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3DB3A3-AB55-489E-4AE5-EA10B9F93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767" y="136525"/>
            <a:ext cx="8659089" cy="347754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27B0D0-B7EF-70CE-C0D4-2C6051BD2EB3}"/>
              </a:ext>
            </a:extLst>
          </p:cNvPr>
          <p:cNvCxnSpPr/>
          <p:nvPr/>
        </p:nvCxnSpPr>
        <p:spPr>
          <a:xfrm>
            <a:off x="316992" y="3614071"/>
            <a:ext cx="1170432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640DF03-D5D5-34D4-535D-1E5DAF9DB4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20" b="65203"/>
          <a:stretch>
            <a:fillRect/>
          </a:stretch>
        </p:blipFill>
        <p:spPr>
          <a:xfrm>
            <a:off x="8898673" y="3694334"/>
            <a:ext cx="3446099" cy="51955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605638-AD20-0D5E-375E-8B65B9226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13" y="2407028"/>
            <a:ext cx="2877308" cy="107186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9F3B8EF-C3D8-5738-5249-116A907DC4D2}"/>
              </a:ext>
            </a:extLst>
          </p:cNvPr>
          <p:cNvSpPr/>
          <p:nvPr/>
        </p:nvSpPr>
        <p:spPr>
          <a:xfrm>
            <a:off x="95808" y="242937"/>
            <a:ext cx="1605217" cy="519553"/>
          </a:xfrm>
          <a:prstGeom prst="wedgeRoundRectCallout">
            <a:avLst>
              <a:gd name="adj1" fmla="val 72474"/>
              <a:gd name="adj2" fmla="val 1422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Telephone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5D11A62-0EB6-9F14-ECEF-2E78B63F3E3D}"/>
              </a:ext>
            </a:extLst>
          </p:cNvPr>
          <p:cNvSpPr/>
          <p:nvPr/>
        </p:nvSpPr>
        <p:spPr>
          <a:xfrm>
            <a:off x="40144" y="3733173"/>
            <a:ext cx="1161195" cy="519553"/>
          </a:xfrm>
          <a:prstGeom prst="wedgeRoundRectCallout">
            <a:avLst>
              <a:gd name="adj1" fmla="val 44246"/>
              <a:gd name="adj2" fmla="val 7266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Gzip</a:t>
            </a:r>
            <a:endParaRPr lang="en-US" sz="2400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61174425-D976-E966-C1B8-FEC2A6A64286}"/>
              </a:ext>
            </a:extLst>
          </p:cNvPr>
          <p:cNvSpPr/>
          <p:nvPr/>
        </p:nvSpPr>
        <p:spPr>
          <a:xfrm>
            <a:off x="2197886" y="3753608"/>
            <a:ext cx="1383514" cy="519553"/>
          </a:xfrm>
          <a:prstGeom prst="wedgeRoundRectCallout">
            <a:avLst>
              <a:gd name="adj1" fmla="val 20711"/>
              <a:gd name="adj2" fmla="val 7781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Encoder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771A17BE-13D1-FBAF-0A4E-AB5FB477CEE5}"/>
              </a:ext>
            </a:extLst>
          </p:cNvPr>
          <p:cNvSpPr/>
          <p:nvPr/>
        </p:nvSpPr>
        <p:spPr>
          <a:xfrm>
            <a:off x="7347910" y="3699731"/>
            <a:ext cx="1399107" cy="365125"/>
          </a:xfrm>
          <a:prstGeom prst="wedgeRoundRectCallout">
            <a:avLst>
              <a:gd name="adj1" fmla="val 55085"/>
              <a:gd name="adj2" fmla="val 1459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Decoder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8CC3793-2F6F-A79E-43C3-6E8F3C956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2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08E63-B383-C8FC-6F8F-9025C3561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DF717-F5DF-79B8-EC14-5C8FDA6C2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FC7E2-A2D4-1B12-965D-8F92878B7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0977F-AFDF-5950-FE63-8FE6C65E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55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E347B9-923E-F395-984A-315F688A4FD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4692" t="3900" b="3802"/>
          <a:stretch>
            <a:fillRect/>
          </a:stretch>
        </p:blipFill>
        <p:spPr>
          <a:xfrm>
            <a:off x="51816" y="1822425"/>
            <a:ext cx="11911584" cy="503557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CC5006-F5CF-F095-DBF9-F1184BFA58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7" b="919"/>
          <a:stretch>
            <a:fillRect/>
          </a:stretch>
        </p:blipFill>
        <p:spPr>
          <a:xfrm>
            <a:off x="1570091" y="1"/>
            <a:ext cx="7628085" cy="17529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F99E6B-1F6B-5661-580E-F45BBD78A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458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B7368-7052-EAF3-951D-EC209C052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978FC-9952-5DAA-FB2C-482C1A3C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 &amp;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F87949B-4678-6787-10EF-D5BD5102DE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317480" cy="4351338"/>
              </a:xfrm>
            </p:spPr>
            <p:txBody>
              <a:bodyPr/>
              <a:lstStyle/>
              <a:p>
                <a:r>
                  <a:rPr lang="en-US" dirty="0"/>
                  <a:t>Perplexity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: Summary of number of guesses </a:t>
                </a:r>
              </a:p>
              <a:p>
                <a:r>
                  <a:rPr lang="en-US" dirty="0"/>
                  <a:t>Entropy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: Number of bits required to store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Bandwidth of a communication channel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F87949B-4678-6787-10EF-D5BD5102D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317480" cy="4351338"/>
              </a:xfrm>
              <a:blipFill>
                <a:blip r:embed="rId2"/>
                <a:stretch>
                  <a:fillRect l="-1107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6C568-0DA0-3CA0-A326-F04CB1DF2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78734-F801-276E-B3F7-AFE59FF24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7C381-20D6-738B-2177-8AC3C982C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56</a:t>
            </a:fld>
            <a:endParaRPr lang="en-US"/>
          </a:p>
        </p:txBody>
      </p:sp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2AF79B2E-F94D-7354-05D6-6EF3BCF2E3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3713" b="4946"/>
          <a:stretch>
            <a:fillRect/>
          </a:stretch>
        </p:blipFill>
        <p:spPr>
          <a:xfrm>
            <a:off x="4333266" y="3246437"/>
            <a:ext cx="7772443" cy="3349435"/>
          </a:xfrm>
        </p:spPr>
      </p:pic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D9E26724-4FEC-0A45-B4E1-295DA046DE3C}"/>
              </a:ext>
            </a:extLst>
          </p:cNvPr>
          <p:cNvSpPr/>
          <p:nvPr/>
        </p:nvSpPr>
        <p:spPr>
          <a:xfrm>
            <a:off x="8988626" y="2379317"/>
            <a:ext cx="1161195" cy="519553"/>
          </a:xfrm>
          <a:prstGeom prst="wedgeRoundRectCallout">
            <a:avLst>
              <a:gd name="adj1" fmla="val -83285"/>
              <a:gd name="adj2" fmla="val -166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Gzip</a:t>
            </a:r>
            <a:endParaRPr lang="en-US" sz="2400" dirty="0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BC6D6C87-ACFA-D69D-0112-113551A243A6}"/>
              </a:ext>
            </a:extLst>
          </p:cNvPr>
          <p:cNvSpPr/>
          <p:nvPr/>
        </p:nvSpPr>
        <p:spPr>
          <a:xfrm>
            <a:off x="9042152" y="1724827"/>
            <a:ext cx="2452525" cy="519553"/>
          </a:xfrm>
          <a:prstGeom prst="wedgeRoundRectCallout">
            <a:avLst>
              <a:gd name="adj1" fmla="val -67079"/>
              <a:gd name="adj2" fmla="val 1686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Lexical Retrieval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502D191-7C2F-59C3-286E-BCA409BEF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294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AEE5754-4B04-A3E3-6095-96D707BC39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</p:spPr>
            <p:txBody>
              <a:bodyPr/>
              <a:lstStyle/>
              <a:p>
                <a:r>
                  <a:rPr lang="en-US" dirty="0"/>
                  <a:t>Zipf’s Law: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𝑟𝑎𝑛𝑘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AEE5754-4B04-A3E3-6095-96D707BC39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  <a:blipFill>
                <a:blip r:embed="rId2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126205-D765-4D67-2FD4-AAAE8B798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B52AC4-EC54-D72D-543E-674BABDC6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54F0F-EAF1-4E48-B4ED-A43003D86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B1EF51-E0ED-1CFC-0A32-A73E00FC3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40206" y="224344"/>
            <a:ext cx="6264768" cy="6132005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F121B14-A139-369F-BC87-FB8F56A9F66C}"/>
              </a:ext>
            </a:extLst>
          </p:cNvPr>
          <p:cNvSpPr/>
          <p:nvPr/>
        </p:nvSpPr>
        <p:spPr>
          <a:xfrm>
            <a:off x="8726424" y="501651"/>
            <a:ext cx="1621536" cy="1173480"/>
          </a:xfrm>
          <a:prstGeom prst="wedgeRoundRectCallout">
            <a:avLst>
              <a:gd name="adj1" fmla="val -105044"/>
              <a:gd name="adj2" fmla="val 16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Function Words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41DC346-1BA7-3365-50A4-9963F82B8888}"/>
              </a:ext>
            </a:extLst>
          </p:cNvPr>
          <p:cNvSpPr/>
          <p:nvPr/>
        </p:nvSpPr>
        <p:spPr>
          <a:xfrm>
            <a:off x="7915656" y="3909315"/>
            <a:ext cx="1621536" cy="1173480"/>
          </a:xfrm>
          <a:prstGeom prst="wedgeRoundRectCallout">
            <a:avLst>
              <a:gd name="adj1" fmla="val 42324"/>
              <a:gd name="adj2" fmla="val -7983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Content Words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D8944-EC12-AFFE-E149-FF512AE96548}"/>
              </a:ext>
            </a:extLst>
          </p:cNvPr>
          <p:cNvSpPr txBox="1"/>
          <p:nvPr/>
        </p:nvSpPr>
        <p:spPr>
          <a:xfrm>
            <a:off x="805861" y="3297773"/>
            <a:ext cx="4482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Non-uniform probabilities </a:t>
            </a:r>
            <a:r>
              <a:rPr lang="en-US" sz="2400" dirty="0">
                <a:sym typeface="Wingdings" pitchFamily="2" charset="2"/>
              </a:rPr>
              <a:t> Opportunities for compression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779A59-8678-3377-31B5-F4EF02246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7" y="5325822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732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5A147-51F1-3433-BF64-442347B92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6CF3-6581-48FB-ED7B-AA4AFB2C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8478C-5C0D-A74F-FB7C-61DA85794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Associations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Information Theory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</a:t>
            </a:r>
            <a:r>
              <a:rPr lang="en-US" b="1" dirty="0">
                <a:sym typeface="Wingdings" pitchFamily="2" charset="2"/>
              </a:rPr>
              <a:t> Word2Vec  Bots</a:t>
            </a:r>
            <a:endParaRPr lang="en-US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B6DBF-CBBB-EF55-39BB-1AEA7B2B1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E021F-8173-5948-7A15-78A0ADF8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88525-A069-0E8D-75B9-14D85E4A4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C4342-6C5B-103B-24CE-966125862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62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7D85-17D3-F8A3-3592-5A40BFB16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4D4B-3D90-12FF-BD2B-92A536C9BD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Word2Vec: Represent words as vectors</a:t>
                </a:r>
              </a:p>
              <a:p>
                <a:pPr lvl="1"/>
                <a:r>
                  <a:rPr lang="en-US" dirty="0"/>
                  <a:t>Embed words in a vector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Dimension Reduction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b="1" dirty="0"/>
                  <a:t>Singular Value Decomposition (SVD)</a:t>
                </a:r>
              </a:p>
              <a:p>
                <a:pPr lvl="1"/>
                <a:r>
                  <a:rPr lang="en-US" dirty="0"/>
                  <a:t>Connect the dots with PMI</a:t>
                </a:r>
              </a:p>
              <a:p>
                <a:r>
                  <a:rPr lang="en-US" dirty="0"/>
                  <a:t>Motivation for embeddings</a:t>
                </a:r>
              </a:p>
              <a:p>
                <a:pPr lvl="1"/>
                <a:r>
                  <a:rPr lang="en-US" dirty="0"/>
                  <a:t>Visualization</a:t>
                </a:r>
              </a:p>
              <a:p>
                <a:pPr lvl="1"/>
                <a:r>
                  <a:rPr lang="en-US" dirty="0"/>
                  <a:t>Semantic types: cities vs. countries</a:t>
                </a:r>
              </a:p>
              <a:p>
                <a:pPr lvl="1"/>
                <a:r>
                  <a:rPr lang="en-US" dirty="0"/>
                  <a:t>Analogies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4D4B-3D90-12FF-BD2B-92A536C9BD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D317E-8D40-DFF3-E57C-381BCFFF0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21344-9188-4680-859B-7996C9EE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B9239-EFBE-DFFB-0D6B-7AEB5BB6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B00EE9-C1AD-473B-7E59-788F7A271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67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6C772-D7B0-2337-D138-C747021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AD72-8C33-0B2D-864D-B67C094F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0244C-D0B6-89FE-1587-5832AA057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Bigger Picture: A personal perspective not found in textbooks</a:t>
            </a:r>
          </a:p>
          <a:p>
            <a:r>
              <a:rPr lang="en-US" dirty="0"/>
              <a:t>Corpora</a:t>
            </a:r>
          </a:p>
          <a:p>
            <a:r>
              <a:rPr lang="en-US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7AC274-7653-9EFF-AD21-F0D1FB59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C2A751-4AE4-7DA2-9B3A-01509D3DA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6C1C5-6495-9DF5-0FD9-A1E479DB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A4D08-1ACA-4DA0-CFDE-90C439571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757" y="4474083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156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56082"/>
            <a:ext cx="6490444" cy="116869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SVD: Singular Value Decomposition</a:t>
            </a:r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sz="half" idx="1"/>
          </p:nvPr>
        </p:nvGraphicFramePr>
        <p:xfrm>
          <a:off x="5844473" y="1771971"/>
          <a:ext cx="6118142" cy="41197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8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4324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432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3"/>
              <p:cNvSpPr txBox="1">
                <a:spLocks/>
              </p:cNvSpPr>
              <p:nvPr/>
            </p:nvSpPr>
            <p:spPr>
              <a:xfrm>
                <a:off x="990600" y="1978025"/>
                <a:ext cx="463720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M: term by doc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𝑀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Dimension Reduction</a:t>
                </a:r>
              </a:p>
              <a:p>
                <a:pPr lvl="1"/>
                <a:r>
                  <a:rPr lang="en-US" dirty="0" err="1"/>
                  <a:t>U,D,Vt</a:t>
                </a:r>
                <a:r>
                  <a:rPr lang="en-US" dirty="0"/>
                  <a:t> = </a:t>
                </a:r>
                <a:r>
                  <a:rPr lang="en-US" dirty="0" err="1"/>
                  <a:t>np.linalg.svd</a:t>
                </a:r>
                <a:r>
                  <a:rPr lang="en-US" dirty="0"/>
                  <a:t>(M)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np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)@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Dimension reduction</a:t>
                </a:r>
              </a:p>
              <a:p>
                <a:pPr lvl="2"/>
                <a:r>
                  <a:rPr lang="en-US" dirty="0"/>
                  <a:t>D[2:]=0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np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)@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78025"/>
                <a:ext cx="4637202" cy="4351338"/>
              </a:xfrm>
              <a:prstGeom prst="rect">
                <a:avLst/>
              </a:prstGeom>
              <a:blipFill>
                <a:blip r:embed="rId3"/>
                <a:stretch>
                  <a:fillRect l="-245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E2009-1D2D-59E0-E221-B88BD892D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691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6261" y="382113"/>
            <a:ext cx="8894213" cy="838735"/>
          </a:xfrm>
        </p:spPr>
        <p:txBody>
          <a:bodyPr>
            <a:normAutofit/>
          </a:bodyPr>
          <a:lstStyle/>
          <a:p>
            <a:r>
              <a:rPr lang="en-US" dirty="0"/>
              <a:t>Dimension Reduction </a:t>
            </a:r>
            <a:r>
              <a:rPr lang="en-US" dirty="0">
                <a:sym typeface="Wingdings" pitchFamily="2" charset="2"/>
              </a:rPr>
              <a:t> Visualization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17" y="1825625"/>
            <a:ext cx="4610566" cy="435133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876" y="1825625"/>
            <a:ext cx="4556248" cy="4351338"/>
          </a:xfrm>
        </p:spPr>
      </p:pic>
      <p:cxnSp>
        <p:nvCxnSpPr>
          <p:cNvPr id="10" name="Straight Connector 9"/>
          <p:cNvCxnSpPr/>
          <p:nvPr/>
        </p:nvCxnSpPr>
        <p:spPr>
          <a:xfrm>
            <a:off x="3374796" y="2196445"/>
            <a:ext cx="1960775" cy="26017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144759" y="2405407"/>
            <a:ext cx="2384982" cy="25059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3" name="Picture 2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EAC307A8-F056-A4C9-BCB5-B48263CDF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526" y="0"/>
            <a:ext cx="2992098" cy="20145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D4C28-B266-FB23-62B8-D5814FA98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7" y="5380092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899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558" y="1131601"/>
            <a:ext cx="7635201" cy="2874791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(1-cor(m)))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889" y="3863928"/>
            <a:ext cx="7026111" cy="2937144"/>
          </a:xfrm>
        </p:spPr>
      </p:pic>
      <p:graphicFrame>
        <p:nvGraphicFramePr>
          <p:cNvPr id="11" name="Content Placeholder 13"/>
          <p:cNvGraphicFramePr>
            <a:graphicFrameLocks/>
          </p:cNvGraphicFramePr>
          <p:nvPr/>
        </p:nvGraphicFramePr>
        <p:xfrm>
          <a:off x="216671" y="2146632"/>
          <a:ext cx="4157365" cy="36018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3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0383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038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B0AFDA-2BAB-3B5D-DE08-1A0237938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430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98"/>
          <a:stretch/>
        </p:blipFill>
        <p:spPr>
          <a:xfrm>
            <a:off x="3912386" y="311086"/>
            <a:ext cx="8220174" cy="3224001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16031" y="101176"/>
            <a:ext cx="7080315" cy="681250"/>
          </a:xfrm>
        </p:spPr>
        <p:txBody>
          <a:bodyPr>
            <a:normAutofit fontScale="90000"/>
          </a:bodyPr>
          <a:lstStyle/>
          <a:p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(1-cor(t(m))))</a:t>
            </a:r>
          </a:p>
        </p:txBody>
      </p:sp>
      <p:pic>
        <p:nvPicPr>
          <p:cNvPr id="12" name="Content Placeholder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0" b="12642"/>
          <a:stretch/>
        </p:blipFill>
        <p:spPr>
          <a:xfrm>
            <a:off x="3745563" y="3535087"/>
            <a:ext cx="8446437" cy="2950554"/>
          </a:xfrm>
          <a:prstGeom prst="rect">
            <a:avLst/>
          </a:prstGeom>
        </p:spPr>
      </p:pic>
      <p:graphicFrame>
        <p:nvGraphicFramePr>
          <p:cNvPr id="14" name="Content Placeholder 13"/>
          <p:cNvGraphicFramePr>
            <a:graphicFrameLocks/>
          </p:cNvGraphicFramePr>
          <p:nvPr/>
        </p:nvGraphicFramePr>
        <p:xfrm>
          <a:off x="216672" y="2017246"/>
          <a:ext cx="3469447" cy="31554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7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2324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32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A14E46-CABD-FB90-0EDB-8EBD38F52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2656" y="0"/>
            <a:ext cx="1259344" cy="125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456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A14F-3AFC-9869-146C-13991D01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Matrix (S) </a:t>
            </a:r>
            <a:r>
              <a:rPr lang="en-US" dirty="0">
                <a:sym typeface="Wingdings" pitchFamily="2" charset="2"/>
              </a:rPr>
              <a:t> Embedding (Z)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0C0CDE-1991-5A1B-D9B4-D00DA490C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Similarity of columns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E227629-F9A5-DBC9-D74F-147FE0BA093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Embedding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rows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dirty="0"/>
                  <a:t> (# of docs)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dimension reduction: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E227629-F9A5-DBC9-D74F-147FE0BA0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2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BAE36F-8098-9361-74FB-9945B9A7E7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Similarity of rows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F9605A63-E57A-B8B0-0514-9669BD3DE87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𝑉𝐷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Embedding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columns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dirty="0"/>
                  <a:t> (# of words in vocab)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dimension reduction: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F9605A63-E57A-B8B0-0514-9669BD3DE8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711" t="-2405" b="-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98630-7C17-2163-4D20-EE101AE8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A3EAE-18E6-8362-D656-6C33E75EB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BA324-EBBD-0042-18CE-27423059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64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C14FDA-58F7-C0F2-8315-0FFBC8E80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244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59C08-1984-3ACC-4DCE-9371385BA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C12E-CB82-5C1E-7EA1-10A1965B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Matrix (S) </a:t>
            </a:r>
            <a:r>
              <a:rPr lang="en-US" dirty="0">
                <a:sym typeface="Wingdings" pitchFamily="2" charset="2"/>
              </a:rPr>
              <a:t> Embedding (Z)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be a PMI matrix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(too large to materialize)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symmetric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Embedding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(small enough to materialize)</a:t>
                </a:r>
              </a:p>
              <a:p>
                <a:pPr lvl="1"/>
                <a:r>
                  <a:rPr lang="en-US" dirty="0"/>
                  <a:t>dimension reduction: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71A167-6A6A-34B7-37CD-FA3C9258F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4236E-8FC6-82CC-C7B4-C2A63629A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F22CC-EC6C-3193-51C6-2D0DD328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1F985-B16C-1C01-6C18-5D3BF856D271}"/>
              </a:ext>
            </a:extLst>
          </p:cNvPr>
          <p:cNvSpPr txBox="1"/>
          <p:nvPr/>
        </p:nvSpPr>
        <p:spPr>
          <a:xfrm>
            <a:off x="4902076" y="5624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8FD0A4-0278-D49A-0315-485E0A0BB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255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870182"/>
            <a:ext cx="6297219" cy="440636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199" y="1338608"/>
            <a:ext cx="5526157" cy="4351338"/>
          </a:xfrm>
        </p:spPr>
        <p:txBody>
          <a:bodyPr>
            <a:normAutofit/>
          </a:bodyPr>
          <a:lstStyle/>
          <a:p>
            <a:r>
              <a:rPr lang="en-US" dirty="0"/>
              <a:t>Linguistic generalizations</a:t>
            </a:r>
          </a:p>
          <a:p>
            <a:pPr lvl="1"/>
            <a:r>
              <a:rPr lang="en-US" dirty="0"/>
              <a:t>Word associations (</a:t>
            </a:r>
            <a:r>
              <a:rPr lang="en-US" dirty="0" err="1"/>
              <a:t>dist</a:t>
            </a:r>
            <a:r>
              <a:rPr lang="en-US" dirty="0"/>
              <a:t> in plot)</a:t>
            </a:r>
          </a:p>
          <a:p>
            <a:pPr lvl="1"/>
            <a:r>
              <a:rPr lang="en-US" dirty="0"/>
              <a:t>Features (</a:t>
            </a:r>
            <a:r>
              <a:rPr lang="en-US" dirty="0">
                <a:solidFill>
                  <a:srgbClr val="FF0000"/>
                </a:solidFill>
              </a:rPr>
              <a:t>red line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Countries &amp; Capitals</a:t>
            </a:r>
          </a:p>
          <a:p>
            <a:r>
              <a:rPr lang="en-US" dirty="0"/>
              <a:t>Analogies:</a:t>
            </a:r>
          </a:p>
          <a:p>
            <a:pPr lvl="1"/>
            <a:r>
              <a:rPr lang="en-US" dirty="0"/>
              <a:t>Man : Woman :: King : </a:t>
            </a:r>
            <a:r>
              <a:rPr lang="en-US" i="1" dirty="0"/>
              <a:t>x</a:t>
            </a:r>
          </a:p>
          <a:p>
            <a:pPr lvl="2"/>
            <a:r>
              <a:rPr lang="en-US" i="1" dirty="0"/>
              <a:t>x </a:t>
            </a:r>
            <a:r>
              <a:rPr lang="en-US" dirty="0">
                <a:sym typeface="Wingdings"/>
              </a:rPr>
              <a:t> queen</a:t>
            </a:r>
            <a:endParaRPr lang="en-US" dirty="0"/>
          </a:p>
          <a:p>
            <a:pPr lvl="1"/>
            <a:r>
              <a:rPr lang="en-US" dirty="0"/>
              <a:t>Athens : Greece :: Bangkok: </a:t>
            </a:r>
            <a:r>
              <a:rPr lang="en-US" i="1" dirty="0"/>
              <a:t>x</a:t>
            </a:r>
          </a:p>
          <a:p>
            <a:pPr lvl="2"/>
            <a:r>
              <a:rPr lang="en-US" i="1" dirty="0"/>
              <a:t>x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 Thailand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b="40331"/>
          <a:stretch/>
        </p:blipFill>
        <p:spPr>
          <a:xfrm>
            <a:off x="1762430" y="5276546"/>
            <a:ext cx="4223315" cy="135285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3148609" y="1451733"/>
            <a:ext cx="597260" cy="33471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74427" y="188843"/>
                <a:ext cx="11832651" cy="785192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Word2Vec: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𝑠𝑖𝑚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𝑣𝑒𝑐</m:t>
                            </m:r>
                            <m:d>
                              <m:d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3600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𝑣𝑒𝑐</m:t>
                            </m:r>
                            <m:d>
                              <m:d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𝑃𝑀𝐼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br>
                  <a:rPr lang="en-US" sz="2800" dirty="0"/>
                </a:br>
                <a:r>
                  <a:rPr lang="en-US" sz="2000" dirty="0">
                    <a:hlinkClick r:id="rId4"/>
                  </a:rPr>
                  <a:t>https://code.google.com/archive/p/word2vec/</a:t>
                </a:r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4427" y="188843"/>
                <a:ext cx="11832651" cy="785192"/>
              </a:xfrm>
              <a:blipFill rotWithShape="0">
                <a:blip r:embed="rId5"/>
                <a:stretch>
                  <a:fillRect l="-1546" t="-21705" b="-2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>
            <a:extLst>
              <a:ext uri="{FF2B5EF4-FFF2-40B4-BE49-F238E27FC236}">
                <a16:creationId xmlns:a16="http://schemas.microsoft.com/office/drawing/2014/main" id="{6AEB5566-51C0-4E03-8C10-B12D43F5E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657" y="5015446"/>
            <a:ext cx="1748883" cy="174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3322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371061" y="156404"/>
                <a:ext cx="10515600" cy="188111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Vector addition &amp; subtraction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𝑘𝑖𝑛𝑔</m:t>
                        </m:r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𝑤𝑜𝑚𝑎𝑛</m:t>
                        </m:r>
                        <m:r>
                          <a:rPr lang="en-US" i="1">
                            <a:latin typeface="Cambria Math" charset="0"/>
                          </a:rPr>
                          <m:t> −</m:t>
                        </m:r>
                        <m:r>
                          <a:rPr lang="en-US" i="1">
                            <a:latin typeface="Cambria Math" charset="0"/>
                          </a:rPr>
                          <m:t>𝑚𝑎𝑛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𝑘𝑖𝑛𝑔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𝑤𝑜𝑚𝑎𝑛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𝑚𝑎𝑛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Analogies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mr-IN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𝑉</m:t>
                            </m:r>
                          </m:lim>
                        </m:limLow>
                      </m:fName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𝑠𝑖𝑚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𝑘𝑖𝑛𝑔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𝑤𝑜𝑚𝑎𝑛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𝑚𝑎𝑛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061" y="156404"/>
                <a:ext cx="10515600" cy="1881118"/>
              </a:xfrm>
              <a:blipFill>
                <a:blip r:embed="rId2"/>
                <a:stretch>
                  <a:fillRect l="-1086" t="-8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33" y="2037522"/>
            <a:ext cx="5312818" cy="45342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42422" y="0"/>
            <a:ext cx="3565400" cy="52322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man : woman :: king : </a:t>
            </a:r>
            <a:r>
              <a:rPr lang="en-US" sz="2800" b="1" i="1" dirty="0"/>
              <a:t>x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AD118A80-2F54-05E5-D9A6-AF193335337D}"/>
              </a:ext>
            </a:extLst>
          </p:cNvPr>
          <p:cNvSpPr/>
          <p:nvPr/>
        </p:nvSpPr>
        <p:spPr>
          <a:xfrm>
            <a:off x="288222" y="3333912"/>
            <a:ext cx="1901878" cy="584728"/>
          </a:xfrm>
          <a:prstGeom prst="wedgeRoundRectCallout">
            <a:avLst>
              <a:gd name="adj1" fmla="val 71171"/>
              <a:gd name="adj2" fmla="val -1423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Near misses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03C6D1-B4E3-618F-0ABE-72ADAC3E656C}"/>
              </a:ext>
            </a:extLst>
          </p:cNvPr>
          <p:cNvSpPr/>
          <p:nvPr/>
        </p:nvSpPr>
        <p:spPr>
          <a:xfrm>
            <a:off x="4976788" y="3333912"/>
            <a:ext cx="1999415" cy="30138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891DE6-3715-BE02-254A-39A6B4D17066}"/>
              </a:ext>
            </a:extLst>
          </p:cNvPr>
          <p:cNvSpPr/>
          <p:nvPr/>
        </p:nvSpPr>
        <p:spPr>
          <a:xfrm>
            <a:off x="5013215" y="3918640"/>
            <a:ext cx="1999415" cy="222345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E4A5A-33CD-3810-FC2B-D27B25BC1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9914" y="5321362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0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266700" y="1423396"/>
            <a:ext cx="4312696" cy="4856163"/>
          </a:xfrm>
        </p:spPr>
        <p:txBody>
          <a:bodyPr/>
          <a:lstStyle/>
          <a:p>
            <a:r>
              <a:rPr lang="en-US" dirty="0"/>
              <a:t>Tweets</a:t>
            </a:r>
          </a:p>
          <a:p>
            <a:pPr lvl="1"/>
            <a:r>
              <a:rPr lang="en-US" dirty="0"/>
              <a:t>RT </a:t>
            </a:r>
            <a:r>
              <a:rPr lang="en-US" dirty="0">
                <a:hlinkClick r:id="rId2"/>
              </a:rPr>
              <a:t>@tallinzen</a:t>
            </a:r>
            <a:r>
              <a:rPr lang="en-US" dirty="0"/>
              <a:t>: sure, </a:t>
            </a:r>
            <a:r>
              <a:rPr lang="en-US" dirty="0" err="1"/>
              <a:t>king:queen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, but did you know word2vec gets real SAT analogies right just 1% of the time?</a:t>
            </a:r>
          </a:p>
          <a:p>
            <a:pPr lvl="1"/>
            <a:r>
              <a:rPr lang="en-US" dirty="0"/>
              <a:t>15 copies of this tweet</a:t>
            </a:r>
          </a:p>
          <a:p>
            <a:pPr lvl="2"/>
            <a:r>
              <a:rPr lang="en-US" dirty="0"/>
              <a:t>Some by NLP experts</a:t>
            </a:r>
          </a:p>
          <a:p>
            <a:r>
              <a:rPr lang="en-US" dirty="0"/>
              <a:t>Resources Debate</a:t>
            </a:r>
          </a:p>
          <a:p>
            <a:pPr lvl="1"/>
            <a:r>
              <a:rPr lang="en-US" dirty="0"/>
              <a:t>WordNet &amp;</a:t>
            </a:r>
          </a:p>
          <a:p>
            <a:pPr lvl="1"/>
            <a:r>
              <a:rPr lang="en-US" dirty="0"/>
              <a:t>British National Corpora</a:t>
            </a:r>
          </a:p>
          <a:p>
            <a:pPr lvl="1"/>
            <a:endParaRPr lang="en-US" dirty="0"/>
          </a:p>
        </p:txBody>
      </p:sp>
      <p:pic>
        <p:nvPicPr>
          <p:cNvPr id="11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563" y="-1"/>
            <a:ext cx="7487438" cy="6721475"/>
          </a:xfrm>
        </p:spPr>
      </p:pic>
      <p:sp>
        <p:nvSpPr>
          <p:cNvPr id="7" name="Rounded Rectangle 6"/>
          <p:cNvSpPr/>
          <p:nvPr/>
        </p:nvSpPr>
        <p:spPr>
          <a:xfrm>
            <a:off x="4922297" y="6063936"/>
            <a:ext cx="6926803" cy="495928"/>
          </a:xfrm>
          <a:prstGeom prst="round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 flipH="1">
            <a:off x="330200" y="57793"/>
            <a:ext cx="4013200" cy="1044279"/>
          </a:xfrm>
        </p:spPr>
        <p:txBody>
          <a:bodyPr>
            <a:normAutofit/>
          </a:bodyPr>
          <a:lstStyle/>
          <a:p>
            <a:r>
              <a:rPr lang="en-US" sz="3200" dirty="0"/>
              <a:t>Some analogies are easier than others</a:t>
            </a:r>
          </a:p>
        </p:txBody>
      </p:sp>
    </p:spTree>
    <p:extLst>
      <p:ext uri="{BB962C8B-B14F-4D97-AF65-F5344CB8AC3E}">
        <p14:creationId xmlns:p14="http://schemas.microsoft.com/office/powerpoint/2010/main" val="336700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67069" y="-38712"/>
            <a:ext cx="4244163" cy="2969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8558" y="163107"/>
            <a:ext cx="4967177" cy="1325563"/>
          </a:xfrm>
        </p:spPr>
        <p:txBody>
          <a:bodyPr>
            <a:noAutofit/>
          </a:bodyPr>
          <a:lstStyle/>
          <a:p>
            <a:r>
              <a:rPr lang="en-US" sz="3200" dirty="0"/>
              <a:t>Levy &amp; Goldberg (NIPS-2014)</a:t>
            </a:r>
            <a:br>
              <a:rPr lang="en-US" sz="3200" dirty="0"/>
            </a:br>
            <a:r>
              <a:rPr lang="en-US" sz="2000" dirty="0"/>
              <a:t>Word2Vec ≈ PMI (Pointwise Mutual Info)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085100" y="1391369"/>
            <a:ext cx="4980165" cy="496498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8479" y="2886740"/>
            <a:ext cx="7322291" cy="3554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ym typeface="Wingdings"/>
              </a:rPr>
              <a:t>Levy &amp; Goldberg (NIPS-2014) is a theoretical </a:t>
            </a:r>
            <a:r>
              <a:rPr lang="en-US" dirty="0" err="1">
                <a:sym typeface="Wingdings"/>
              </a:rPr>
              <a:t>arg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Plots  correlations are large, but far from perfect</a:t>
            </a:r>
          </a:p>
          <a:p>
            <a:r>
              <a:rPr lang="en-US" dirty="0"/>
              <a:t>Materials:</a:t>
            </a:r>
          </a:p>
          <a:p>
            <a:pPr lvl="1"/>
            <a:r>
              <a:rPr lang="en-US" dirty="0"/>
              <a:t>N = 22 words (11 cities + 11 countries)</a:t>
            </a:r>
          </a:p>
          <a:p>
            <a:pPr lvl="1"/>
            <a:r>
              <a:rPr lang="en-US" dirty="0"/>
              <a:t>N (N-1)/2 = 231 pairs of words (points)</a:t>
            </a:r>
          </a:p>
          <a:p>
            <a:pPr lvl="1"/>
            <a:r>
              <a:rPr lang="en-US" dirty="0"/>
              <a:t>type in {city, country}</a:t>
            </a:r>
          </a:p>
          <a:p>
            <a:r>
              <a:rPr lang="en-US" dirty="0"/>
              <a:t>Color:</a:t>
            </a:r>
          </a:p>
          <a:p>
            <a:pPr lvl="1"/>
            <a:r>
              <a:rPr lang="en-US" b="1" dirty="0">
                <a:solidFill>
                  <a:srgbClr val="92D050"/>
                </a:solidFill>
              </a:rPr>
              <a:t>Green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type match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sym typeface="Wingdings"/>
              </a:rPr>
              <a:t>Red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dirty="0">
                <a:sym typeface="Wingdings"/>
              </a:rPr>
              <a:t> type mismatch</a:t>
            </a:r>
          </a:p>
        </p:txBody>
      </p:sp>
    </p:spTree>
    <p:extLst>
      <p:ext uri="{BB962C8B-B14F-4D97-AF65-F5344CB8AC3E}">
        <p14:creationId xmlns:p14="http://schemas.microsoft.com/office/powerpoint/2010/main" val="4229088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1178C03-A3CA-AC85-5B47-CFA219FC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900" dirty="0"/>
              <a:t>Bigger Picture:</a:t>
            </a:r>
            <a:br>
              <a:rPr lang="en-US" dirty="0"/>
            </a:br>
            <a:r>
              <a:rPr lang="en-US" sz="2800" dirty="0"/>
              <a:t>A personal perspective not found in textbooks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22B765-1FF1-D94E-148C-0B8DA53E8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Connecting the Dots</a:t>
            </a:r>
          </a:p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1BB50B3-4FC4-D0CD-847D-90B9ADD33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40655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2FACCDA-9029-E00B-9093-A62646D068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Past, Present and Future</a:t>
            </a:r>
          </a:p>
          <a:p>
            <a:r>
              <a:rPr lang="en-US" dirty="0"/>
              <a:t>Where have we been and where are we going?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5A667D4-F525-8CBD-E482-B686C2C719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2505075"/>
            <a:ext cx="5183188" cy="36845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Past: PMI</a:t>
            </a:r>
          </a:p>
          <a:p>
            <a:r>
              <a:rPr lang="en-US" dirty="0"/>
              <a:t>Present</a:t>
            </a:r>
          </a:p>
          <a:p>
            <a:r>
              <a:rPr lang="en-US" dirty="0"/>
              <a:t>Future: Bots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ADD02-8CC3-331F-DA2D-41A3F52D6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05D99-B518-3F7A-61A8-CF160241A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A7442-CE9E-3548-BB09-7C27798E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8E449CA5-9A06-5279-6FC9-F6842BEF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07" y="3821113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D1595BC-EC59-BEDF-DA73-DB980398EF29}"/>
              </a:ext>
            </a:extLst>
          </p:cNvPr>
          <p:cNvSpPr/>
          <p:nvPr/>
        </p:nvSpPr>
        <p:spPr>
          <a:xfrm>
            <a:off x="6933796" y="5772666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D98D6BD-E88C-121B-F8B1-9CADA26719B5}"/>
              </a:ext>
            </a:extLst>
          </p:cNvPr>
          <p:cNvSpPr/>
          <p:nvPr/>
        </p:nvSpPr>
        <p:spPr>
          <a:xfrm>
            <a:off x="1582338" y="2721285"/>
            <a:ext cx="1731804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F29FE9-CF39-E512-C621-F04A792FFD8D}"/>
              </a:ext>
            </a:extLst>
          </p:cNvPr>
          <p:cNvSpPr/>
          <p:nvPr/>
        </p:nvSpPr>
        <p:spPr>
          <a:xfrm>
            <a:off x="1582338" y="5665951"/>
            <a:ext cx="1821014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8677F1F-2C31-3FF1-6425-141858A86061}"/>
              </a:ext>
            </a:extLst>
          </p:cNvPr>
          <p:cNvSpPr/>
          <p:nvPr/>
        </p:nvSpPr>
        <p:spPr>
          <a:xfrm>
            <a:off x="1493128" y="3810093"/>
            <a:ext cx="1406189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18FC096-7E62-08AE-91EE-578235B7E53D}"/>
              </a:ext>
            </a:extLst>
          </p:cNvPr>
          <p:cNvSpPr/>
          <p:nvPr/>
        </p:nvSpPr>
        <p:spPr>
          <a:xfrm>
            <a:off x="3767593" y="2473174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98A7AF22-E80E-E9A4-ED0F-102B94AC62C5}"/>
              </a:ext>
            </a:extLst>
          </p:cNvPr>
          <p:cNvSpPr/>
          <p:nvPr/>
        </p:nvSpPr>
        <p:spPr>
          <a:xfrm>
            <a:off x="4308055" y="4792349"/>
            <a:ext cx="2115790" cy="797951"/>
          </a:xfrm>
          <a:prstGeom prst="wedgeRoundRectCallout">
            <a:avLst>
              <a:gd name="adj1" fmla="val -90084"/>
              <a:gd name="adj2" fmla="val 582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71E641A-8936-17C1-A8B0-0FBB5DBA0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125" y="84963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6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C00C-BC2E-E3D2-C1B2-0895A0B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PMI </a:t>
            </a:r>
            <a:r>
              <a:rPr lang="en-US" sz="4000" dirty="0">
                <a:sym typeface="Wingdings" pitchFamily="2" charset="2"/>
              </a:rPr>
              <a:t> Word2Vec  </a:t>
            </a:r>
            <a:r>
              <a:rPr lang="en-US" sz="4000" dirty="0" err="1">
                <a:sym typeface="Wingdings" pitchFamily="2" charset="2"/>
              </a:rPr>
              <a:t>HuggingFace</a:t>
            </a:r>
            <a:r>
              <a:rPr lang="en-US" sz="4000" dirty="0">
                <a:sym typeface="Wingdings" pitchFamily="2" charset="2"/>
              </a:rPr>
              <a:t> embeddings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D2A2A-115D-151F-01FB-314D456266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Word2vec: </a:t>
                </a:r>
              </a:p>
              <a:p>
                <a:pPr lvl="1"/>
                <a:r>
                  <a:rPr lang="en-US" dirty="0"/>
                  <a:t>words </a:t>
                </a:r>
                <a:r>
                  <a:rPr lang="en-US" dirty="0">
                    <a:sym typeface="Wingdings" pitchFamily="2" charset="2"/>
                  </a:rPr>
                  <a:t>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US" dirty="0" err="1">
                    <a:sym typeface="Wingdings" pitchFamily="2" charset="2"/>
                  </a:rPr>
                  <a:t>HuggingFace</a:t>
                </a:r>
                <a:r>
                  <a:rPr lang="en-US" dirty="0">
                    <a:sym typeface="Wingdings" pitchFamily="2" charset="2"/>
                  </a:rPr>
                  <a:t> embeddings: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texts 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input texts</a:t>
                </a:r>
              </a:p>
              <a:p>
                <a:r>
                  <a:rPr lang="en-US" dirty="0">
                    <a:latin typeface="Cambria Math" panose="02040503050406030204" pitchFamily="18" charset="0"/>
                    <a:hlinkClick r:id="rId2"/>
                  </a:rPr>
                  <a:t>https://github.com/kwchurch/JSALT_Better_Together/blob/main/src/make_HF_embeddings.py</a:t>
                </a: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D2A2A-115D-151F-01FB-314D456266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r="-362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01D4C-1CCB-6D04-0AC2-752D62849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B900F0-A02F-EE94-6BAA-F7A78E9F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2E725-C64F-8773-8DEB-2BD531D45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88E1F9-9F2C-9240-E4B4-2BB71C3E1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9811" y="3797733"/>
            <a:ext cx="1441264" cy="144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620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4BDFC-5744-8585-F70E-74E2226B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85F8D-59C3-AF98-7C0D-FE38DB626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79362-1432-75BE-F805-7A30B692D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Word Associations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Information Theory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64D5D-A382-4138-FDE4-4AF79FBBC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E379F-BF87-8EE3-9E00-A9E68071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58244-8AED-2858-F423-2BDCEE0C2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E7373-0046-F31E-2282-2AA57AC9B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69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3BB1DF-1B23-A136-77BE-98630D7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dirty="0"/>
              <a:t>From PMI to Bots</a:t>
            </a:r>
            <a:br>
              <a:rPr lang="en-US" dirty="0"/>
            </a:br>
            <a:r>
              <a:rPr lang="en-US" sz="2200" dirty="0"/>
              <a:t>Connecting the dots between the past and the future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EA171D-7E39-4D0E-9694-ED735FEF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  <a:p>
            <a:pPr lvl="1"/>
            <a:r>
              <a:rPr lang="en-US" dirty="0"/>
              <a:t>PMI (Past): Pointwise Mutual Information</a:t>
            </a:r>
          </a:p>
          <a:p>
            <a:pPr lvl="2"/>
            <a:r>
              <a:rPr lang="en-US" dirty="0"/>
              <a:t>Original Motivation for PMI: </a:t>
            </a:r>
          </a:p>
          <a:p>
            <a:pPr lvl="3"/>
            <a:r>
              <a:rPr lang="en-US" dirty="0"/>
              <a:t>Help Lexicographers to find interesting “collocations”</a:t>
            </a:r>
          </a:p>
          <a:p>
            <a:pPr lvl="4"/>
            <a:r>
              <a:rPr lang="en-US" dirty="0"/>
              <a:t>Need to explain “collocations” </a:t>
            </a:r>
          </a:p>
          <a:p>
            <a:pPr lvl="4"/>
            <a:r>
              <a:rPr lang="en-US" dirty="0"/>
              <a:t>and connect the dots between collocations and lexical semantics</a:t>
            </a:r>
          </a:p>
          <a:p>
            <a:pPr lvl="1"/>
            <a:r>
              <a:rPr lang="en-US" dirty="0"/>
              <a:t>Word2Vec: factored representation of PMI</a:t>
            </a:r>
          </a:p>
          <a:p>
            <a:pPr lvl="1"/>
            <a:r>
              <a:rPr lang="en-US" dirty="0"/>
              <a:t>Bots (Future): Word2Vec </a:t>
            </a:r>
            <a:r>
              <a:rPr lang="en-US" dirty="0">
                <a:sym typeface="Wingdings" pitchFamily="2" charset="2"/>
              </a:rPr>
              <a:t> Doc2Vec</a:t>
            </a:r>
          </a:p>
          <a:p>
            <a:pPr lvl="2"/>
            <a:r>
              <a:rPr lang="en-US" dirty="0">
                <a:sym typeface="Wingdings" pitchFamily="2" charset="2"/>
              </a:rPr>
              <a:t>Embeddings: Represent “everything” as vectors</a:t>
            </a:r>
          </a:p>
          <a:p>
            <a:pPr lvl="3"/>
            <a:r>
              <a:rPr lang="en-US" dirty="0">
                <a:sym typeface="Wingdings" pitchFamily="2" charset="2"/>
              </a:rPr>
              <a:t>Everything: </a:t>
            </a:r>
          </a:p>
          <a:p>
            <a:pPr lvl="4"/>
            <a:r>
              <a:rPr lang="en-US" dirty="0">
                <a:sym typeface="Wingdings" pitchFamily="2" charset="2"/>
              </a:rPr>
              <a:t>Words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Documents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Multi-modal: Text, Speech, Pictures, Videos</a:t>
            </a:r>
          </a:p>
          <a:p>
            <a:pPr lvl="2"/>
            <a:r>
              <a:rPr lang="en-US" dirty="0">
                <a:sym typeface="Wingdings" pitchFamily="2" charset="2"/>
              </a:rPr>
              <a:t>Answer all questions by table lookup (cosine similarity of vectors)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47FA27-CBCC-4CF8-5617-99CAA8F32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529D88-49F8-ABBC-0EDE-DD49FD9DA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C4B7D-394F-54BD-552E-58E2E8FC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</a:t>
            </a:fld>
            <a:endParaRPr lang="en-US"/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6AEB98A2-565C-15F9-9A2E-7E747C0DB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525" y="71211"/>
            <a:ext cx="4299355" cy="2903641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CC57E0-68DF-BFEF-C473-B027ED7C3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3908" y="4402378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1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07CAD1-248C-1288-F83B-254545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47942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https://www.chronicle.com/article/im-a-student-you-have-no-idea-how-much-were-using-chatgpt</a:t>
            </a:r>
            <a:r>
              <a:rPr lang="en-US" sz="2000" dirty="0"/>
              <a:t> </a:t>
            </a:r>
          </a:p>
        </p:txBody>
      </p:sp>
      <p:pic>
        <p:nvPicPr>
          <p:cNvPr id="6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2DA5D2D6-4F1E-E6A7-4914-02A85E5B0A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09550" y="914400"/>
            <a:ext cx="11982450" cy="59436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29B18A-5CC6-AE9F-4E67-50330D61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4876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DDE261-7EA4-54B6-BBD7-951C626EE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8CB3E-09A8-6554-055D-1718B7B8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61C3F-3BA3-3214-6637-A130CD61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88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9606</TotalTime>
  <Words>4254</Words>
  <Application>Microsoft Macintosh PowerPoint</Application>
  <PresentationFormat>Widescreen</PresentationFormat>
  <Paragraphs>1205</Paragraphs>
  <Slides>71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 Unicode MS</vt:lpstr>
      <vt:lpstr>Aptos</vt:lpstr>
      <vt:lpstr>Aptos Display</vt:lpstr>
      <vt:lpstr>Arial</vt:lpstr>
      <vt:lpstr>Calibri</vt:lpstr>
      <vt:lpstr>Cambria Math</vt:lpstr>
      <vt:lpstr>Wingdings</vt:lpstr>
      <vt:lpstr>Office Theme</vt:lpstr>
      <vt:lpstr>From PMI to Bots</vt:lpstr>
      <vt:lpstr>Background Reading for Today</vt:lpstr>
      <vt:lpstr>Chapter 6:  Vector Semantics and Embeddings</vt:lpstr>
      <vt:lpstr>PowerPoint Presentation</vt:lpstr>
      <vt:lpstr>Special Issue of International Journal of Lexicography in Memory of Patrick Hanks</vt:lpstr>
      <vt:lpstr>Agenda</vt:lpstr>
      <vt:lpstr>Bigger Picture: A personal perspective not found in textbooks</vt:lpstr>
      <vt:lpstr>From PMI to Bots Connecting the dots between the past and the future</vt:lpstr>
      <vt:lpstr>https://www.chronicle.com/article/im-a-student-you-have-no-idea-how-much-were-using-chatgpt </vt:lpstr>
      <vt:lpstr>Cheating: Do’s and Don’ts</vt:lpstr>
      <vt:lpstr>Bots are more fluent than trustworthy</vt:lpstr>
      <vt:lpstr>Narrative/Hype: Bots are completely “new” But there is much to learn from the Past</vt:lpstr>
      <vt:lpstr>A Pendulum Swung Too Far Church, K. 2011. A Pendulum Swung Too Far. Linguistic Issues in Language Technology </vt:lpstr>
      <vt:lpstr>Cognitive Science in 1950s at Harvard (and later MIT &amp; Brown)</vt:lpstr>
      <vt:lpstr>PowerPoint Presentation</vt:lpstr>
      <vt:lpstr>PowerPoint Presentation</vt:lpstr>
      <vt:lpstr>Agenda</vt:lpstr>
      <vt:lpstr>Brown Corpus: Influential over many fields</vt:lpstr>
      <vt:lpstr>Brown Corpus is a Balanced Corpus (Unlike many recent catch-as-catch-can corpora)</vt:lpstr>
      <vt:lpstr>PowerPoint Presentation</vt:lpstr>
      <vt:lpstr>More predictable contexts  Faster reaction times (RT) (Predictability can be estimated from corpora)</vt:lpstr>
      <vt:lpstr>Zipf’s Law: freq ∝1/rank</vt:lpstr>
      <vt:lpstr>Predictable contexts</vt:lpstr>
      <vt:lpstr>Google Ngrams for “Kennedy” Books published since 1500</vt:lpstr>
      <vt:lpstr>Google Trends for “Kennedy”:  Queries over 12 months (7/24-7/25)</vt:lpstr>
      <vt:lpstr>Probability Theory</vt:lpstr>
      <vt:lpstr>Statistics: Combining Models with Observations</vt:lpstr>
      <vt:lpstr>PowerPoint Presentation</vt:lpstr>
      <vt:lpstr>PowerPoint Presentation</vt:lpstr>
      <vt:lpstr>PowerPoint Presentation</vt:lpstr>
      <vt:lpstr>Priming &amp; Self-Priming (Burstiness) Reality is easier than chance (Uniform/Poisson)</vt:lpstr>
      <vt:lpstr>Agenda</vt:lpstr>
      <vt:lpstr>Lexical Semantics  Embeddings</vt:lpstr>
      <vt:lpstr>So far</vt:lpstr>
      <vt:lpstr>Collocations: Examples &gt;&gt; Definitions (George Miller: Chomsky’s Mentor &amp; WordNet)</vt:lpstr>
      <vt:lpstr>Corpus-Based Lexicography</vt:lpstr>
      <vt:lpstr>Save &lt;good&gt; from &lt;bad&gt;</vt:lpstr>
      <vt:lpstr>PMI ≠ Lexical Semantics ≠ Back Translation</vt:lpstr>
      <vt:lpstr>Agenda</vt:lpstr>
      <vt:lpstr>Word Associations https://wordassociation.org/ </vt:lpstr>
      <vt:lpstr>https://en.wikipedia.org/wiki/Gestalt_psychology </vt:lpstr>
      <vt:lpstr>Priming &amp; Word Associations Task: Subject is given two strings and responds “yes” if both are words</vt:lpstr>
      <vt:lpstr>Size of Priming Effect (Split Second): 855 msec v. 940 msec (from previous slide)</vt:lpstr>
      <vt:lpstr>Thinking Fast and Slow Quoted from pp. 20-21</vt:lpstr>
      <vt:lpstr>Consequences for Artificial Intelligence (AI)</vt:lpstr>
      <vt:lpstr>Agenda</vt:lpstr>
      <vt:lpstr>Agenda</vt:lpstr>
      <vt:lpstr>Pointwise Mutual Information (PMI)</vt:lpstr>
      <vt:lpstr>There is no data like more data</vt:lpstr>
      <vt:lpstr>Pointwise Mutual Information (PMI)</vt:lpstr>
      <vt:lpstr>Pointwise Mutual Information (PMI)</vt:lpstr>
      <vt:lpstr>PowerPoint Presentation</vt:lpstr>
      <vt:lpstr>PowerPoint Presentation</vt:lpstr>
      <vt:lpstr>PowerPoint Presentation</vt:lpstr>
      <vt:lpstr>PowerPoint Presentation</vt:lpstr>
      <vt:lpstr>Perplexity &amp; Entropy</vt:lpstr>
      <vt:lpstr>Zipf’s Law: freq ~1/rank</vt:lpstr>
      <vt:lpstr>Agenda</vt:lpstr>
      <vt:lpstr>PMI  Word2Vec</vt:lpstr>
      <vt:lpstr>SVD: Singular Value Decomposition</vt:lpstr>
      <vt:lpstr>Dimension Reduction  Visualization</vt:lpstr>
      <vt:lpstr>plot(hclust(as.dist(1-cor(m)))</vt:lpstr>
      <vt:lpstr>plot(hclust(as.dist(1-cor(t(m))))</vt:lpstr>
      <vt:lpstr>Similarity Matrix (S)  Embedding (Z)</vt:lpstr>
      <vt:lpstr>PMI Matrix (S)  Embedding (Z)</vt:lpstr>
      <vt:lpstr>Word2Vec: sim(x,y)=cos⁡(vec(x), vec(y))≈PMI(x,y) https://code.google.com/archive/p/word2vec/ </vt:lpstr>
      <vt:lpstr>PowerPoint Presentation</vt:lpstr>
      <vt:lpstr>Some analogies are easier than others</vt:lpstr>
      <vt:lpstr>Levy &amp; Goldberg (NIPS-2014) Word2Vec ≈ PMI (Pointwise Mutual Info)</vt:lpstr>
      <vt:lpstr>PMI  Word2Vec  HuggingFace embeddings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171</cp:revision>
  <dcterms:created xsi:type="dcterms:W3CDTF">2025-07-14T23:10:18Z</dcterms:created>
  <dcterms:modified xsi:type="dcterms:W3CDTF">2025-07-21T15:26:21Z</dcterms:modified>
</cp:coreProperties>
</file>